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56" r:id="rId5"/>
    <p:sldId id="266" r:id="rId6"/>
    <p:sldId id="268" r:id="rId7"/>
    <p:sldId id="280" r:id="rId8"/>
    <p:sldId id="279" r:id="rId9"/>
    <p:sldId id="267" r:id="rId10"/>
    <p:sldId id="269" r:id="rId11"/>
    <p:sldId id="271" r:id="rId12"/>
    <p:sldId id="273" r:id="rId13"/>
    <p:sldId id="257" r:id="rId14"/>
    <p:sldId id="274" r:id="rId15"/>
    <p:sldId id="260" r:id="rId16"/>
    <p:sldId id="276" r:id="rId17"/>
    <p:sldId id="277" r:id="rId18"/>
    <p:sldId id="275" r:id="rId19"/>
    <p:sldId id="281" r:id="rId20"/>
    <p:sldId id="2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4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7" autoAdjust="0"/>
    <p:restoredTop sz="85013" autoAdjust="0"/>
  </p:normalViewPr>
  <p:slideViewPr>
    <p:cSldViewPr>
      <p:cViewPr varScale="1">
        <p:scale>
          <a:sx n="85" d="100"/>
          <a:sy n="85" d="100"/>
        </p:scale>
        <p:origin x="456" y="72"/>
      </p:cViewPr>
      <p:guideLst>
        <p:guide orient="horz" pos="2160"/>
        <p:guide pos="3840"/>
      </p:guideLst>
    </p:cSldViewPr>
  </p:slideViewPr>
  <p:notesTextViewPr>
    <p:cViewPr>
      <p:scale>
        <a:sx n="100" d="100"/>
        <a:sy n="100" d="100"/>
      </p:scale>
      <p:origin x="0" y="0"/>
    </p:cViewPr>
  </p:notesText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t>11/26/2019</a:t>
            </a:fld>
            <a:endParaRPr lang="en-US" dirty="0"/>
          </a:p>
        </p:txBody>
      </p:sp>
      <p:sp>
        <p:nvSpPr>
          <p:cNvPr id="4" name="Footer Placeholder 3">
            <a:extLst>
              <a:ext uri="{FF2B5EF4-FFF2-40B4-BE49-F238E27FC236}">
                <a16:creationId xmlns:a16="http://schemas.microsoft.com/office/drawing/2014/main"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t>‹#›</a:t>
            </a:fld>
            <a:endParaRPr lang="en-US" dirty="0"/>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11/26/2019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497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a:t>
            </a:fld>
            <a:endParaRPr lang="en-US" dirty="0"/>
          </a:p>
        </p:txBody>
      </p:sp>
    </p:spTree>
    <p:extLst>
      <p:ext uri="{BB962C8B-B14F-4D97-AF65-F5344CB8AC3E}">
        <p14:creationId xmlns:p14="http://schemas.microsoft.com/office/powerpoint/2010/main" val="3713431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a:t>
            </a:fld>
            <a:endParaRPr lang="en-US" dirty="0"/>
          </a:p>
        </p:txBody>
      </p:sp>
    </p:spTree>
    <p:extLst>
      <p:ext uri="{BB962C8B-B14F-4D97-AF65-F5344CB8AC3E}">
        <p14:creationId xmlns:p14="http://schemas.microsoft.com/office/powerpoint/2010/main" val="15895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a:t>
            </a:fld>
            <a:endParaRPr lang="en-US" dirty="0"/>
          </a:p>
        </p:txBody>
      </p:sp>
    </p:spTree>
    <p:extLst>
      <p:ext uri="{BB962C8B-B14F-4D97-AF65-F5344CB8AC3E}">
        <p14:creationId xmlns:p14="http://schemas.microsoft.com/office/powerpoint/2010/main" val="386058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2" y="-10825"/>
            <a:ext cx="12192003"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4368800" y="1213333"/>
            <a:ext cx="7102475"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9" name="Subtitle 8"/>
          <p:cNvSpPr>
            <a:spLocks noGrp="1"/>
          </p:cNvSpPr>
          <p:nvPr>
            <p:ph type="subTitle" idx="1"/>
          </p:nvPr>
        </p:nvSpPr>
        <p:spPr>
          <a:xfrm>
            <a:off x="6299200" y="3849667"/>
            <a:ext cx="5172075"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3749675" y="6322008"/>
            <a:ext cx="7721600" cy="365125"/>
          </a:xfrm>
          <a:prstGeom prst="rect">
            <a:avLst/>
          </a:prstGeom>
        </p:spPr>
        <p:txBody>
          <a:bodyPr tIns="0" bIns="0" anchor="t"/>
          <a:lstStyle>
            <a:lvl1pPr algn="r">
              <a:defRPr sz="1000"/>
            </a:lvl1pPr>
          </a:lstStyle>
          <a:p>
            <a:pPr algn="r"/>
            <a:fld id="{A2E209FB-7A34-414B-812A-BCC5C4256F49}" type="datetime1">
              <a:rPr lang="en-US" smtClean="0"/>
              <a:pPr algn="r"/>
              <a:t>11/26/2019</a:t>
            </a:fld>
            <a:endParaRPr lang="en-US" sz="1000" dirty="0"/>
          </a:p>
        </p:txBody>
      </p:sp>
      <p:sp>
        <p:nvSpPr>
          <p:cNvPr id="17" name="Footer Placeholder 16"/>
          <p:cNvSpPr>
            <a:spLocks noGrp="1"/>
          </p:cNvSpPr>
          <p:nvPr>
            <p:ph type="ftr" sz="quarter" idx="11"/>
          </p:nvPr>
        </p:nvSpPr>
        <p:spPr>
          <a:xfrm>
            <a:off x="3749675" y="5960056"/>
            <a:ext cx="7721600" cy="365125"/>
          </a:xfrm>
          <a:prstGeom prst="rect">
            <a:avLst/>
          </a:prstGeo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65395"/>
            <a:ext cx="6502400" cy="799306"/>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6807200" y="3143"/>
            <a:ext cx="53848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609600" y="1425655"/>
            <a:ext cx="1030224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a:t>Click to edit Master text styles</a:t>
            </a:r>
          </a:p>
        </p:txBody>
      </p:sp>
      <p:sp>
        <p:nvSpPr>
          <p:cNvPr id="9" name="Footer Placeholder 4">
            <a:extLst>
              <a:ext uri="{FF2B5EF4-FFF2-40B4-BE49-F238E27FC236}">
                <a16:creationId xmlns:a16="http://schemas.microsoft.com/office/drawing/2014/main" id="{24A0A3A2-AA55-4F15-88FF-703D80CDCD53}"/>
              </a:ext>
            </a:extLst>
          </p:cNvPr>
          <p:cNvSpPr txBox="1">
            <a:spLocks/>
          </p:cNvSpPr>
          <p:nvPr userDrawn="1"/>
        </p:nvSpPr>
        <p:spPr>
          <a:xfrm>
            <a:off x="7721600" y="173195"/>
            <a:ext cx="3140075" cy="301752"/>
          </a:xfrm>
          <a:prstGeom prst="rect">
            <a:avLst/>
          </a:prstGeom>
        </p:spPr>
        <p:txBody>
          <a:bodyPr vert="horz" anchor="b"/>
          <a:lstStyle>
            <a:defPPr>
              <a:defRPr lang="en-US"/>
            </a:defPPr>
            <a:lvl1pPr marL="0" algn="ctr" defTabSz="914400" rtl="0" eaLnBrk="1" latinLnBrk="0" hangingPunct="1">
              <a:defRPr sz="1200" b="1"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Animal2Animal Style Transfer</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10906760" y="173195"/>
            <a:ext cx="67056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1295400"/>
            <a:ext cx="1219200" cy="5015864"/>
          </a:xfrm>
        </p:spPr>
        <p:txBody>
          <a:bodyPr vert="vert270" anchor="b"/>
          <a:lstStyle>
            <a:lvl1pPr marL="0" marR="18288" algn="r">
              <a:spcBef>
                <a:spcPts val="0"/>
              </a:spcBef>
              <a:buNone/>
              <a:defRPr sz="29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514475" y="1295400"/>
            <a:ext cx="32512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8333" y="1295400"/>
            <a:ext cx="7034784"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10922128" y="173195"/>
            <a:ext cx="67056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6807200" y="3143"/>
            <a:ext cx="53848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622300" y="381198"/>
            <a:ext cx="6184899"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609600" y="1566839"/>
            <a:ext cx="10972800" cy="4572000"/>
          </a:xfrm>
          <a:prstGeom prst="rect">
            <a:avLst/>
          </a:prstGeom>
        </p:spPr>
        <p:txBody>
          <a:bodyPr vert="horz"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Slide Number Placeholder 22"/>
          <p:cNvSpPr>
            <a:spLocks noGrp="1"/>
          </p:cNvSpPr>
          <p:nvPr>
            <p:ph type="sldNum" sz="quarter" idx="4"/>
          </p:nvPr>
        </p:nvSpPr>
        <p:spPr>
          <a:xfrm>
            <a:off x="10911840" y="173195"/>
            <a:ext cx="67056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0" y="5307178"/>
            <a:ext cx="16256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1945" y="4545317"/>
            <a:ext cx="1664613" cy="1570328"/>
          </a:xfrm>
          <a:prstGeom prst="rect">
            <a:avLst/>
          </a:prstGeom>
        </p:spPr>
      </p:pic>
      <p:sp>
        <p:nvSpPr>
          <p:cNvPr id="12" name="Footer Placeholder 4">
            <a:extLst>
              <a:ext uri="{FF2B5EF4-FFF2-40B4-BE49-F238E27FC236}">
                <a16:creationId xmlns:a16="http://schemas.microsoft.com/office/drawing/2014/main" id="{6979E285-402B-4C5B-B157-C963D1705A72}"/>
              </a:ext>
            </a:extLst>
          </p:cNvPr>
          <p:cNvSpPr txBox="1">
            <a:spLocks/>
          </p:cNvSpPr>
          <p:nvPr userDrawn="1"/>
        </p:nvSpPr>
        <p:spPr>
          <a:xfrm>
            <a:off x="7721600" y="173195"/>
            <a:ext cx="3140075" cy="301752"/>
          </a:xfrm>
          <a:prstGeom prst="rect">
            <a:avLst/>
          </a:prstGeom>
        </p:spPr>
        <p:txBody>
          <a:bodyPr vert="horz" anchor="b"/>
          <a:lstStyle>
            <a:defPPr>
              <a:defRPr lang="en-US"/>
            </a:defPPr>
            <a:lvl1pPr marL="0" algn="ctr" defTabSz="914400" rtl="0" eaLnBrk="1" latinLnBrk="0" hangingPunct="1">
              <a:defRPr sz="1200" b="1"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Animal2Animal Style Transfer</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4.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JPG"/><Relationship Id="rId18" Type="http://schemas.openxmlformats.org/officeDocument/2006/relationships/image" Target="../media/image42.JPG"/><Relationship Id="rId3" Type="http://schemas.openxmlformats.org/officeDocument/2006/relationships/image" Target="../media/image28.JPG"/><Relationship Id="rId7" Type="http://schemas.openxmlformats.org/officeDocument/2006/relationships/image" Target="../media/image32.JPG"/><Relationship Id="rId12" Type="http://schemas.openxmlformats.org/officeDocument/2006/relationships/image" Target="../media/image37.svg"/><Relationship Id="rId17" Type="http://schemas.openxmlformats.org/officeDocument/2006/relationships/image" Target="../media/image41.JPG"/><Relationship Id="rId2" Type="http://schemas.openxmlformats.org/officeDocument/2006/relationships/notesSlide" Target="../notesSlides/notesSlide6.xml"/><Relationship Id="rId16" Type="http://schemas.openxmlformats.org/officeDocument/2006/relationships/image" Target="../media/image25.JPG"/><Relationship Id="rId1" Type="http://schemas.openxmlformats.org/officeDocument/2006/relationships/slideLayout" Target="../slideLayouts/slideLayout3.xml"/><Relationship Id="rId6" Type="http://schemas.openxmlformats.org/officeDocument/2006/relationships/image" Target="../media/image31.JPG"/><Relationship Id="rId11" Type="http://schemas.openxmlformats.org/officeDocument/2006/relationships/image" Target="../media/image36.png"/><Relationship Id="rId5" Type="http://schemas.openxmlformats.org/officeDocument/2006/relationships/image" Target="../media/image30.JPG"/><Relationship Id="rId15" Type="http://schemas.openxmlformats.org/officeDocument/2006/relationships/image" Target="../media/image40.JPG"/><Relationship Id="rId10" Type="http://schemas.openxmlformats.org/officeDocument/2006/relationships/image" Target="../media/image35.svg"/><Relationship Id="rId4" Type="http://schemas.openxmlformats.org/officeDocument/2006/relationships/image" Target="../media/image29.JPG"/><Relationship Id="rId9" Type="http://schemas.openxmlformats.org/officeDocument/2006/relationships/image" Target="../media/image34.png"/><Relationship Id="rId14" Type="http://schemas.openxmlformats.org/officeDocument/2006/relationships/image" Target="../media/image39.JP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1752600" y="1066800"/>
            <a:ext cx="10279856" cy="1425577"/>
          </a:xfrm>
        </p:spPr>
        <p:txBody>
          <a:bodyPr/>
          <a:lstStyle/>
          <a:p>
            <a:r>
              <a:rPr lang="en-US" sz="4000" dirty="0"/>
              <a:t>Animal2Animal Style Transfer</a:t>
            </a:r>
            <a:br>
              <a:rPr lang="en-US" dirty="0"/>
            </a:br>
            <a:r>
              <a:rPr lang="en-US" b="0" dirty="0"/>
              <a:t>with </a:t>
            </a:r>
            <a:r>
              <a:rPr lang="en-US" b="0" dirty="0" err="1"/>
              <a:t>CycleGANs</a:t>
            </a:r>
            <a:endParaRPr lang="en-US" b="0" dirty="0"/>
          </a:p>
        </p:txBody>
      </p:sp>
      <p:sp>
        <p:nvSpPr>
          <p:cNvPr id="3" name="Rectangle 2"/>
          <p:cNvSpPr>
            <a:spLocks noGrp="1"/>
          </p:cNvSpPr>
          <p:nvPr>
            <p:ph type="subTitle" idx="1"/>
          </p:nvPr>
        </p:nvSpPr>
        <p:spPr>
          <a:xfrm>
            <a:off x="6477000" y="4556625"/>
            <a:ext cx="5410200" cy="1767975"/>
          </a:xfrm>
        </p:spPr>
        <p:txBody>
          <a:bodyPr>
            <a:normAutofit/>
          </a:bodyPr>
          <a:lstStyle/>
          <a:p>
            <a:pPr algn="ctr"/>
            <a:r>
              <a:rPr lang="en-US" sz="3200" dirty="0"/>
              <a:t>Final Capstone by</a:t>
            </a:r>
          </a:p>
          <a:p>
            <a:pPr algn="ctr"/>
            <a:r>
              <a:rPr lang="en-US" sz="3200" b="1" dirty="0"/>
              <a:t>Weston Scott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TRAINING PROCESS</a:t>
            </a:r>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10</a:t>
            </a:fld>
            <a:endParaRPr lang="en-US" dirty="0"/>
          </a:p>
        </p:txBody>
      </p:sp>
      <p:grpSp>
        <p:nvGrpSpPr>
          <p:cNvPr id="17" name="Group 16">
            <a:extLst>
              <a:ext uri="{FF2B5EF4-FFF2-40B4-BE49-F238E27FC236}">
                <a16:creationId xmlns:a16="http://schemas.microsoft.com/office/drawing/2014/main" id="{1D227B02-3746-4E15-9429-D3DBB15D0457}"/>
              </a:ext>
              <a:ext uri="{C183D7F6-B498-43B3-948B-1728B52AA6E4}">
                <adec:decorative xmlns:adec="http://schemas.microsoft.com/office/drawing/2017/decorative" val="1"/>
              </a:ext>
            </a:extLst>
          </p:cNvPr>
          <p:cNvGrpSpPr/>
          <p:nvPr/>
        </p:nvGrpSpPr>
        <p:grpSpPr>
          <a:xfrm>
            <a:off x="2133600" y="1905000"/>
            <a:ext cx="5270182" cy="1140169"/>
            <a:chOff x="0" y="1554"/>
            <a:chExt cx="8229600" cy="1261798"/>
          </a:xfrm>
          <a:solidFill>
            <a:schemeClr val="accent4"/>
          </a:solidFill>
        </p:grpSpPr>
        <p:sp>
          <p:nvSpPr>
            <p:cNvPr id="18" name="Callout: Up Arrow 17">
              <a:extLst>
                <a:ext uri="{FF2B5EF4-FFF2-40B4-BE49-F238E27FC236}">
                  <a16:creationId xmlns:a16="http://schemas.microsoft.com/office/drawing/2014/main" id="{E7529413-DDD1-4DC1-B8ED-E3450F631ED9}"/>
                </a:ext>
                <a:ext uri="{C183D7F6-B498-43B3-948B-1728B52AA6E4}">
                  <adec:decorative xmlns:adec="http://schemas.microsoft.com/office/drawing/2017/decorative" val="1"/>
                </a:ext>
              </a:extLst>
            </p:cNvPr>
            <p:cNvSpPr/>
            <p:nvPr/>
          </p:nvSpPr>
          <p:spPr>
            <a:xfrm rot="10800000">
              <a:off x="0" y="1554"/>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allout: Up Arrow 16">
              <a:extLst>
                <a:ext uri="{FF2B5EF4-FFF2-40B4-BE49-F238E27FC236}">
                  <a16:creationId xmlns:a16="http://schemas.microsoft.com/office/drawing/2014/main" id="{5B0AFAEF-42AD-47C8-9B67-16166ACDF8E5}"/>
                </a:ext>
              </a:extLst>
            </p:cNvPr>
            <p:cNvSpPr txBox="1"/>
            <p:nvPr/>
          </p:nvSpPr>
          <p:spPr>
            <a:xfrm>
              <a:off x="0" y="1554"/>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666750">
                <a:lnSpc>
                  <a:spcPct val="90000"/>
                </a:lnSpc>
                <a:spcBef>
                  <a:spcPct val="0"/>
                </a:spcBef>
                <a:spcAft>
                  <a:spcPct val="35000"/>
                </a:spcAft>
              </a:pPr>
              <a:r>
                <a:rPr lang="en-US" sz="2400" dirty="0">
                  <a:solidFill>
                    <a:schemeClr val="bg1"/>
                  </a:solidFill>
                </a:rPr>
                <a:t>Input images in generator</a:t>
              </a:r>
            </a:p>
          </p:txBody>
        </p:sp>
      </p:grpSp>
      <p:grpSp>
        <p:nvGrpSpPr>
          <p:cNvPr id="16" name="Group 15">
            <a:extLst>
              <a:ext uri="{FF2B5EF4-FFF2-40B4-BE49-F238E27FC236}">
                <a16:creationId xmlns:a16="http://schemas.microsoft.com/office/drawing/2014/main" id="{CBE9B9A0-2E55-404A-BA78-59DB18604AD2}"/>
              </a:ext>
              <a:ext uri="{C183D7F6-B498-43B3-948B-1728B52AA6E4}">
                <adec:decorative xmlns:adec="http://schemas.microsoft.com/office/drawing/2017/decorative" val="1"/>
              </a:ext>
            </a:extLst>
          </p:cNvPr>
          <p:cNvGrpSpPr/>
          <p:nvPr/>
        </p:nvGrpSpPr>
        <p:grpSpPr>
          <a:xfrm>
            <a:off x="2380773" y="3203521"/>
            <a:ext cx="4775836" cy="1088876"/>
            <a:chOff x="0" y="1251046"/>
            <a:chExt cx="8229600" cy="1261798"/>
          </a:xfrm>
          <a:solidFill>
            <a:schemeClr val="accent2"/>
          </a:solidFill>
        </p:grpSpPr>
        <p:sp>
          <p:nvSpPr>
            <p:cNvPr id="20" name="Callout: Up Arrow 19">
              <a:extLst>
                <a:ext uri="{FF2B5EF4-FFF2-40B4-BE49-F238E27FC236}">
                  <a16:creationId xmlns:a16="http://schemas.microsoft.com/office/drawing/2014/main" id="{2DE9FEE3-FE02-475E-8B6D-A2F80E168D6C}"/>
                </a:ext>
                <a:ext uri="{C183D7F6-B498-43B3-948B-1728B52AA6E4}">
                  <adec:decorative xmlns:adec="http://schemas.microsoft.com/office/drawing/2017/decorative" val="1"/>
                </a:ext>
              </a:extLst>
            </p:cNvPr>
            <p:cNvSpPr/>
            <p:nvPr/>
          </p:nvSpPr>
          <p:spPr>
            <a:xfrm rot="10800000">
              <a:off x="0" y="1251046"/>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allout: Up Arrow 14">
              <a:extLst>
                <a:ext uri="{FF2B5EF4-FFF2-40B4-BE49-F238E27FC236}">
                  <a16:creationId xmlns:a16="http://schemas.microsoft.com/office/drawing/2014/main" id="{E8BE8ECF-AA6E-4DD3-ADD0-612F0B1E235D}"/>
                </a:ext>
              </a:extLst>
            </p:cNvPr>
            <p:cNvSpPr txBox="1"/>
            <p:nvPr/>
          </p:nvSpPr>
          <p:spPr>
            <a:xfrm>
              <a:off x="0" y="1251046"/>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666750">
                <a:lnSpc>
                  <a:spcPct val="90000"/>
                </a:lnSpc>
                <a:spcBef>
                  <a:spcPct val="0"/>
                </a:spcBef>
                <a:spcAft>
                  <a:spcPct val="35000"/>
                </a:spcAft>
              </a:pPr>
              <a:r>
                <a:rPr lang="en-US" sz="2400" dirty="0">
                  <a:solidFill>
                    <a:schemeClr val="bg1"/>
                  </a:solidFill>
                </a:rPr>
                <a:t>Test images against discriminator</a:t>
              </a:r>
            </a:p>
          </p:txBody>
        </p:sp>
      </p:grpSp>
      <p:grpSp>
        <p:nvGrpSpPr>
          <p:cNvPr id="15" name="Group 14">
            <a:extLst>
              <a:ext uri="{FF2B5EF4-FFF2-40B4-BE49-F238E27FC236}">
                <a16:creationId xmlns:a16="http://schemas.microsoft.com/office/drawing/2014/main" id="{E62F7363-23DF-4B13-B949-1B67E5B9A4DB}"/>
              </a:ext>
              <a:ext uri="{C183D7F6-B498-43B3-948B-1728B52AA6E4}">
                <adec:decorative xmlns:adec="http://schemas.microsoft.com/office/drawing/2017/decorative" val="1"/>
              </a:ext>
            </a:extLst>
          </p:cNvPr>
          <p:cNvGrpSpPr/>
          <p:nvPr/>
        </p:nvGrpSpPr>
        <p:grpSpPr>
          <a:xfrm>
            <a:off x="2894923" y="4450749"/>
            <a:ext cx="3747533" cy="819581"/>
            <a:chOff x="0" y="2500538"/>
            <a:chExt cx="8229600" cy="1261798"/>
          </a:xfrm>
          <a:solidFill>
            <a:schemeClr val="accent4">
              <a:lumMod val="50000"/>
            </a:schemeClr>
          </a:solidFill>
        </p:grpSpPr>
        <p:sp>
          <p:nvSpPr>
            <p:cNvPr id="22" name="Callout: Up Arrow 21">
              <a:extLst>
                <a:ext uri="{FF2B5EF4-FFF2-40B4-BE49-F238E27FC236}">
                  <a16:creationId xmlns:a16="http://schemas.microsoft.com/office/drawing/2014/main" id="{2115AB7A-4DE5-418F-94E6-BB81DDC828B3}"/>
                </a:ext>
                <a:ext uri="{C183D7F6-B498-43B3-948B-1728B52AA6E4}">
                  <adec:decorative xmlns:adec="http://schemas.microsoft.com/office/drawing/2017/decorative" val="1"/>
                </a:ext>
              </a:extLst>
            </p:cNvPr>
            <p:cNvSpPr/>
            <p:nvPr/>
          </p:nvSpPr>
          <p:spPr>
            <a:xfrm rot="10800000">
              <a:off x="0" y="2500538"/>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allout: Up Arrow 12">
              <a:extLst>
                <a:ext uri="{FF2B5EF4-FFF2-40B4-BE49-F238E27FC236}">
                  <a16:creationId xmlns:a16="http://schemas.microsoft.com/office/drawing/2014/main" id="{1DA29D9A-DD96-43EF-B182-868A71CA63FC}"/>
                </a:ext>
              </a:extLst>
            </p:cNvPr>
            <p:cNvSpPr txBox="1"/>
            <p:nvPr/>
          </p:nvSpPr>
          <p:spPr>
            <a:xfrm rot="21600000">
              <a:off x="0" y="2500538"/>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666750">
                <a:lnSpc>
                  <a:spcPct val="90000"/>
                </a:lnSpc>
                <a:spcBef>
                  <a:spcPct val="0"/>
                </a:spcBef>
                <a:spcAft>
                  <a:spcPct val="35000"/>
                </a:spcAft>
              </a:pPr>
              <a:r>
                <a:rPr lang="en-US" sz="2400" dirty="0"/>
                <a:t>Evaluate loss functions</a:t>
              </a:r>
            </a:p>
          </p:txBody>
        </p:sp>
      </p:grpSp>
      <p:grpSp>
        <p:nvGrpSpPr>
          <p:cNvPr id="11" name="Group 10">
            <a:extLst>
              <a:ext uri="{FF2B5EF4-FFF2-40B4-BE49-F238E27FC236}">
                <a16:creationId xmlns:a16="http://schemas.microsoft.com/office/drawing/2014/main" id="{D8BE7A4D-0952-4CCE-B4D5-5EA8630027CD}"/>
              </a:ext>
              <a:ext uri="{C183D7F6-B498-43B3-948B-1728B52AA6E4}">
                <adec:decorative xmlns:adec="http://schemas.microsoft.com/office/drawing/2017/decorative" val="1"/>
              </a:ext>
            </a:extLst>
          </p:cNvPr>
          <p:cNvGrpSpPr/>
          <p:nvPr/>
        </p:nvGrpSpPr>
        <p:grpSpPr>
          <a:xfrm>
            <a:off x="3320889" y="5428682"/>
            <a:ext cx="2895600" cy="663810"/>
            <a:chOff x="0" y="3750030"/>
            <a:chExt cx="8229600" cy="820415"/>
          </a:xfrm>
          <a:solidFill>
            <a:schemeClr val="accent1"/>
          </a:solidFill>
        </p:grpSpPr>
        <p:sp>
          <p:nvSpPr>
            <p:cNvPr id="30" name="Rectangle 29">
              <a:extLst>
                <a:ext uri="{FF2B5EF4-FFF2-40B4-BE49-F238E27FC236}">
                  <a16:creationId xmlns:a16="http://schemas.microsoft.com/office/drawing/2014/main" id="{27D052D3-5943-4CCA-A968-24C63DF3001D}"/>
                </a:ext>
                <a:ext uri="{C183D7F6-B498-43B3-948B-1728B52AA6E4}">
                  <adec:decorative xmlns:adec="http://schemas.microsoft.com/office/drawing/2017/decorative" val="1"/>
                </a:ext>
              </a:extLst>
            </p:cNvPr>
            <p:cNvSpPr/>
            <p:nvPr/>
          </p:nvSpPr>
          <p:spPr>
            <a:xfrm>
              <a:off x="0" y="3750030"/>
              <a:ext cx="8229600" cy="820415"/>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581D9412-6870-452F-A54C-AFA568D05E5F}"/>
                </a:ext>
              </a:extLst>
            </p:cNvPr>
            <p:cNvSpPr txBox="1"/>
            <p:nvPr/>
          </p:nvSpPr>
          <p:spPr>
            <a:xfrm>
              <a:off x="178044" y="3938725"/>
              <a:ext cx="7913077" cy="4430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666750">
                <a:lnSpc>
                  <a:spcPct val="90000"/>
                </a:lnSpc>
                <a:spcBef>
                  <a:spcPct val="0"/>
                </a:spcBef>
                <a:spcAft>
                  <a:spcPct val="35000"/>
                </a:spcAft>
              </a:pPr>
              <a:r>
                <a:rPr lang="en-US" sz="2400" dirty="0"/>
                <a:t>Apply gradients</a:t>
              </a:r>
            </a:p>
          </p:txBody>
        </p:sp>
      </p:grpSp>
      <p:sp>
        <p:nvSpPr>
          <p:cNvPr id="4" name="TextBox 3">
            <a:extLst>
              <a:ext uri="{FF2B5EF4-FFF2-40B4-BE49-F238E27FC236}">
                <a16:creationId xmlns:a16="http://schemas.microsoft.com/office/drawing/2014/main" id="{7305CB3F-531B-4DB2-BF09-C6A225DD5C28}"/>
              </a:ext>
            </a:extLst>
          </p:cNvPr>
          <p:cNvSpPr txBox="1"/>
          <p:nvPr/>
        </p:nvSpPr>
        <p:spPr>
          <a:xfrm>
            <a:off x="9654540" y="3016580"/>
            <a:ext cx="2514600" cy="1323439"/>
          </a:xfrm>
          <a:prstGeom prst="rect">
            <a:avLst/>
          </a:prstGeom>
          <a:noFill/>
        </p:spPr>
        <p:txBody>
          <a:bodyPr wrap="square" rtlCol="0">
            <a:spAutoFit/>
          </a:bodyPr>
          <a:lstStyle/>
          <a:p>
            <a:pPr algn="ctr"/>
            <a:r>
              <a:rPr lang="en-US" sz="4000" b="1" dirty="0">
                <a:solidFill>
                  <a:srgbClr val="C94C25"/>
                </a:solidFill>
              </a:rPr>
              <a:t>40x (Epochs)</a:t>
            </a:r>
          </a:p>
        </p:txBody>
      </p:sp>
      <p:sp>
        <p:nvSpPr>
          <p:cNvPr id="5" name="Arrow: Curved Up 4">
            <a:extLst>
              <a:ext uri="{FF2B5EF4-FFF2-40B4-BE49-F238E27FC236}">
                <a16:creationId xmlns:a16="http://schemas.microsoft.com/office/drawing/2014/main" id="{56ABAD76-DF7A-4EC7-A864-73316658DC5F}"/>
              </a:ext>
            </a:extLst>
          </p:cNvPr>
          <p:cNvSpPr/>
          <p:nvPr/>
        </p:nvSpPr>
        <p:spPr>
          <a:xfrm rot="16200000">
            <a:off x="6580709" y="3113156"/>
            <a:ext cx="3981856" cy="16714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22300" y="381198"/>
            <a:ext cx="6388100" cy="675926"/>
          </a:xfrm>
        </p:spPr>
        <p:txBody>
          <a:bodyPr/>
          <a:lstStyle/>
          <a:p>
            <a:r>
              <a:rPr lang="en-US" dirty="0"/>
              <a:t>LOSS FUNCTION RESULTS</a:t>
            </a:r>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11</a:t>
            </a:fld>
            <a:endParaRPr lang="en-US" dirty="0"/>
          </a:p>
        </p:txBody>
      </p:sp>
      <p:sp>
        <p:nvSpPr>
          <p:cNvPr id="3" name="Rectangle 2"/>
          <p:cNvSpPr>
            <a:spLocks noGrp="1"/>
          </p:cNvSpPr>
          <p:nvPr>
            <p:ph idx="1"/>
          </p:nvPr>
        </p:nvSpPr>
        <p:spPr>
          <a:xfrm>
            <a:off x="609600" y="1425655"/>
            <a:ext cx="10515600" cy="571500"/>
          </a:xfrm>
        </p:spPr>
        <p:txBody>
          <a:bodyPr>
            <a:noAutofit/>
          </a:bodyPr>
          <a:lstStyle/>
          <a:p>
            <a:r>
              <a:rPr lang="en-US" sz="1600" dirty="0"/>
              <a:t>Overall, the biggest thing to note is the progressive increase in the performance of the discriminator. Additionally, you’ll notice the mirrored aspect of the discriminator, a given by-product of the adversarial nature of the networks.</a:t>
            </a:r>
          </a:p>
          <a:p>
            <a:endParaRPr lang="en-US" sz="1600" dirty="0"/>
          </a:p>
          <a:p>
            <a:endParaRPr lang="en-US" sz="1600" dirty="0"/>
          </a:p>
        </p:txBody>
      </p:sp>
      <p:grpSp>
        <p:nvGrpSpPr>
          <p:cNvPr id="16" name="Group 15">
            <a:extLst>
              <a:ext uri="{FF2B5EF4-FFF2-40B4-BE49-F238E27FC236}">
                <a16:creationId xmlns:a16="http://schemas.microsoft.com/office/drawing/2014/main" id="{92B4D1F2-57B4-4296-B895-05D9C201FBF9}"/>
              </a:ext>
              <a:ext uri="{C183D7F6-B498-43B3-948B-1728B52AA6E4}">
                <adec:decorative xmlns:adec="http://schemas.microsoft.com/office/drawing/2017/decorative" val="1"/>
              </a:ext>
            </a:extLst>
          </p:cNvPr>
          <p:cNvGrpSpPr/>
          <p:nvPr/>
        </p:nvGrpSpPr>
        <p:grpSpPr>
          <a:xfrm>
            <a:off x="1143000" y="2309487"/>
            <a:ext cx="3521078" cy="571500"/>
            <a:chOff x="2636518" y="3171825"/>
            <a:chExt cx="3168969" cy="514350"/>
          </a:xfrm>
        </p:grpSpPr>
        <p:pic>
          <p:nvPicPr>
            <p:cNvPr id="17" name="Graphic 16">
              <a:extLst>
                <a:ext uri="{FF2B5EF4-FFF2-40B4-BE49-F238E27FC236}">
                  <a16:creationId xmlns:a16="http://schemas.microsoft.com/office/drawing/2014/main" id="{B6AD3AED-D5E2-4C29-8755-E4B2ADF9EAC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8512" y="3171825"/>
              <a:ext cx="2466975" cy="514350"/>
            </a:xfrm>
            <a:prstGeom prst="rect">
              <a:avLst/>
            </a:prstGeom>
          </p:spPr>
        </p:pic>
        <p:pic>
          <p:nvPicPr>
            <p:cNvPr id="18" name="Graphic 17">
              <a:extLst>
                <a:ext uri="{FF2B5EF4-FFF2-40B4-BE49-F238E27FC236}">
                  <a16:creationId xmlns:a16="http://schemas.microsoft.com/office/drawing/2014/main" id="{A6ED6F43-3391-44F1-ACB4-DAB2C01D10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6518" y="3171825"/>
              <a:ext cx="904875" cy="514350"/>
            </a:xfrm>
            <a:prstGeom prst="rect">
              <a:avLst/>
            </a:prstGeom>
          </p:spPr>
        </p:pic>
      </p:grpSp>
      <p:sp>
        <p:nvSpPr>
          <p:cNvPr id="12" name="Rectangle 2">
            <a:extLst>
              <a:ext uri="{FF2B5EF4-FFF2-40B4-BE49-F238E27FC236}">
                <a16:creationId xmlns:a16="http://schemas.microsoft.com/office/drawing/2014/main" id="{726B5A03-7F87-4174-B569-E5E11B47BD78}"/>
              </a:ext>
            </a:extLst>
          </p:cNvPr>
          <p:cNvSpPr txBox="1">
            <a:spLocks/>
          </p:cNvSpPr>
          <p:nvPr/>
        </p:nvSpPr>
        <p:spPr>
          <a:xfrm>
            <a:off x="2362199" y="2320257"/>
            <a:ext cx="1828801"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a:spcBef>
                <a:spcPts val="0"/>
              </a:spcBef>
              <a:buNone/>
            </a:pPr>
            <a:r>
              <a:rPr lang="en-US" sz="1400" b="1" dirty="0"/>
              <a:t>Discriminator Over Time</a:t>
            </a:r>
          </a:p>
        </p:txBody>
      </p:sp>
      <p:grpSp>
        <p:nvGrpSpPr>
          <p:cNvPr id="19" name="Group 18">
            <a:extLst>
              <a:ext uri="{FF2B5EF4-FFF2-40B4-BE49-F238E27FC236}">
                <a16:creationId xmlns:a16="http://schemas.microsoft.com/office/drawing/2014/main" id="{24C46028-366E-4F67-A5A9-B08CF5110F58}"/>
              </a:ext>
              <a:ext uri="{C183D7F6-B498-43B3-948B-1728B52AA6E4}">
                <adec:decorative xmlns:adec="http://schemas.microsoft.com/office/drawing/2017/decorative" val="1"/>
              </a:ext>
            </a:extLst>
          </p:cNvPr>
          <p:cNvGrpSpPr/>
          <p:nvPr/>
        </p:nvGrpSpPr>
        <p:grpSpPr>
          <a:xfrm>
            <a:off x="7456911" y="2322285"/>
            <a:ext cx="3480329" cy="571500"/>
            <a:chOff x="2673192" y="3171825"/>
            <a:chExt cx="3132295" cy="514350"/>
          </a:xfrm>
        </p:grpSpPr>
        <p:pic>
          <p:nvPicPr>
            <p:cNvPr id="20" name="Graphic 19">
              <a:extLst>
                <a:ext uri="{FF2B5EF4-FFF2-40B4-BE49-F238E27FC236}">
                  <a16:creationId xmlns:a16="http://schemas.microsoft.com/office/drawing/2014/main" id="{0B87D64D-964F-46D7-B928-3AA29C95BD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8512" y="3171825"/>
              <a:ext cx="2466975" cy="514350"/>
            </a:xfrm>
            <a:prstGeom prst="rect">
              <a:avLst/>
            </a:prstGeom>
          </p:spPr>
        </p:pic>
        <p:pic>
          <p:nvPicPr>
            <p:cNvPr id="21" name="Graphic 20">
              <a:extLst>
                <a:ext uri="{FF2B5EF4-FFF2-40B4-BE49-F238E27FC236}">
                  <a16:creationId xmlns:a16="http://schemas.microsoft.com/office/drawing/2014/main" id="{BA2DF9F9-5B5B-4C03-B98F-60F7655E2AA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192" y="3171825"/>
              <a:ext cx="904875" cy="514350"/>
            </a:xfrm>
            <a:prstGeom prst="rect">
              <a:avLst/>
            </a:prstGeom>
          </p:spPr>
        </p:pic>
      </p:grpSp>
      <p:sp>
        <p:nvSpPr>
          <p:cNvPr id="14" name="Rectangle 2">
            <a:extLst>
              <a:ext uri="{FF2B5EF4-FFF2-40B4-BE49-F238E27FC236}">
                <a16:creationId xmlns:a16="http://schemas.microsoft.com/office/drawing/2014/main" id="{EEE08402-AE66-4BD0-91FE-EE2B207C31A1}"/>
              </a:ext>
            </a:extLst>
          </p:cNvPr>
          <p:cNvSpPr txBox="1">
            <a:spLocks/>
          </p:cNvSpPr>
          <p:nvPr/>
        </p:nvSpPr>
        <p:spPr>
          <a:xfrm>
            <a:off x="8654150" y="2333055"/>
            <a:ext cx="1743074"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a:spcBef>
                <a:spcPts val="0"/>
              </a:spcBef>
              <a:buNone/>
            </a:pPr>
            <a:r>
              <a:rPr lang="en-US" sz="1400" b="1" dirty="0"/>
              <a:t>Generator Over Time</a:t>
            </a:r>
          </a:p>
        </p:txBody>
      </p:sp>
      <p:pic>
        <p:nvPicPr>
          <p:cNvPr id="6" name="Picture 5">
            <a:extLst>
              <a:ext uri="{FF2B5EF4-FFF2-40B4-BE49-F238E27FC236}">
                <a16:creationId xmlns:a16="http://schemas.microsoft.com/office/drawing/2014/main" id="{31EDB0DF-9812-4EA6-A74B-79CAC93EFEA5}"/>
              </a:ext>
            </a:extLst>
          </p:cNvPr>
          <p:cNvPicPr>
            <a:picLocks noChangeAspect="1"/>
          </p:cNvPicPr>
          <p:nvPr/>
        </p:nvPicPr>
        <p:blipFill>
          <a:blip r:embed="rId7"/>
          <a:stretch>
            <a:fillRect/>
          </a:stretch>
        </p:blipFill>
        <p:spPr>
          <a:xfrm>
            <a:off x="6437337" y="3086171"/>
            <a:ext cx="4992666" cy="3385715"/>
          </a:xfrm>
          <a:prstGeom prst="rect">
            <a:avLst/>
          </a:prstGeom>
        </p:spPr>
      </p:pic>
      <p:pic>
        <p:nvPicPr>
          <p:cNvPr id="7" name="Picture 6">
            <a:extLst>
              <a:ext uri="{FF2B5EF4-FFF2-40B4-BE49-F238E27FC236}">
                <a16:creationId xmlns:a16="http://schemas.microsoft.com/office/drawing/2014/main" id="{E7F4D4FB-586E-4F40-B15B-AFBF28AB581F}"/>
              </a:ext>
            </a:extLst>
          </p:cNvPr>
          <p:cNvPicPr>
            <a:picLocks noChangeAspect="1"/>
          </p:cNvPicPr>
          <p:nvPr/>
        </p:nvPicPr>
        <p:blipFill>
          <a:blip r:embed="rId8"/>
          <a:stretch>
            <a:fillRect/>
          </a:stretch>
        </p:blipFill>
        <p:spPr>
          <a:xfrm>
            <a:off x="762000" y="3004537"/>
            <a:ext cx="4992665" cy="3472265"/>
          </a:xfrm>
          <a:prstGeom prst="rect">
            <a:avLst/>
          </a:prstGeom>
        </p:spPr>
      </p:pic>
    </p:spTree>
    <p:extLst>
      <p:ext uri="{BB962C8B-B14F-4D97-AF65-F5344CB8AC3E}">
        <p14:creationId xmlns:p14="http://schemas.microsoft.com/office/powerpoint/2010/main" val="224315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22300" y="381198"/>
            <a:ext cx="6540500" cy="675926"/>
          </a:xfrm>
        </p:spPr>
        <p:txBody>
          <a:bodyPr/>
          <a:lstStyle/>
          <a:p>
            <a:r>
              <a:rPr lang="en-US" dirty="0"/>
              <a:t>LOSS FUNCTION RESULTS</a:t>
            </a:r>
          </a:p>
        </p:txBody>
      </p:sp>
      <p:sp>
        <p:nvSpPr>
          <p:cNvPr id="11" name="Content Placeholder 10">
            <a:extLst>
              <a:ext uri="{FF2B5EF4-FFF2-40B4-BE49-F238E27FC236}">
                <a16:creationId xmlns:a16="http://schemas.microsoft.com/office/drawing/2014/main" id="{0330EB0D-E8C9-4BB5-A4B7-8990477B2012}"/>
              </a:ext>
            </a:extLst>
          </p:cNvPr>
          <p:cNvSpPr>
            <a:spLocks noGrp="1"/>
          </p:cNvSpPr>
          <p:nvPr>
            <p:ph sz="half" idx="2"/>
          </p:nvPr>
        </p:nvSpPr>
        <p:spPr>
          <a:xfrm>
            <a:off x="6197600" y="1722438"/>
            <a:ext cx="5308600" cy="4525963"/>
          </a:xfrm>
        </p:spPr>
        <p:txBody>
          <a:bodyPr>
            <a:noAutofit/>
          </a:bodyPr>
          <a:lstStyle/>
          <a:p>
            <a:pPr marL="64008" indent="0">
              <a:spcBef>
                <a:spcPts val="0"/>
              </a:spcBef>
              <a:buClrTx/>
              <a:buSzTx/>
              <a:buNone/>
            </a:pPr>
            <a:r>
              <a:rPr lang="en-US" sz="1800" b="1" dirty="0">
                <a:solidFill>
                  <a:srgbClr val="C94C25"/>
                </a:solidFill>
              </a:rPr>
              <a:t>Cycle Loss Over Time</a:t>
            </a:r>
            <a:endParaRPr lang="en-US" sz="1600" b="1" dirty="0">
              <a:solidFill>
                <a:srgbClr val="C94C25"/>
              </a:solidFill>
            </a:endParaRPr>
          </a:p>
          <a:p>
            <a:r>
              <a:rPr lang="en-US" sz="1800" dirty="0"/>
              <a:t>As you can see there was a stark decrease in cycle loss</a:t>
            </a:r>
          </a:p>
          <a:p>
            <a:r>
              <a:rPr lang="en-US" sz="1800" dirty="0"/>
              <a:t>In a future iteration, we’ll want to lower the learning rate even further</a:t>
            </a:r>
          </a:p>
          <a:p>
            <a:pPr lvl="1"/>
            <a:r>
              <a:rPr lang="en-US" sz="1600" dirty="0"/>
              <a:t>We’ll also want to run our model for more epochs until the learning rate completely flattens out</a:t>
            </a:r>
          </a:p>
          <a:p>
            <a:r>
              <a:rPr lang="en-US" sz="1800" dirty="0"/>
              <a:t>With 3 separate modelling pairs and each model taking over 10 hours to train, running multiple iterations and increasing epochs was not within a reasonable timeline</a:t>
            </a:r>
          </a:p>
        </p:txBody>
      </p:sp>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12</a:t>
            </a:fld>
            <a:endParaRPr lang="en-US" dirty="0"/>
          </a:p>
        </p:txBody>
      </p:sp>
      <p:pic>
        <p:nvPicPr>
          <p:cNvPr id="7" name="Picture 6">
            <a:extLst>
              <a:ext uri="{FF2B5EF4-FFF2-40B4-BE49-F238E27FC236}">
                <a16:creationId xmlns:a16="http://schemas.microsoft.com/office/drawing/2014/main" id="{FD4A4229-7A31-45CE-B034-024CB8606A44}"/>
              </a:ext>
            </a:extLst>
          </p:cNvPr>
          <p:cNvPicPr>
            <a:picLocks noChangeAspect="1"/>
          </p:cNvPicPr>
          <p:nvPr/>
        </p:nvPicPr>
        <p:blipFill>
          <a:blip r:embed="rId3"/>
          <a:stretch>
            <a:fillRect/>
          </a:stretch>
        </p:blipFill>
        <p:spPr>
          <a:xfrm>
            <a:off x="807591" y="1828800"/>
            <a:ext cx="5194184" cy="3538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Effect transition="in" filter="fade">
                                      <p:cBhvr>
                                        <p:cTn id="26" dur="1000"/>
                                        <p:tgtEl>
                                          <p:spTgt spid="11">
                                            <p:txEl>
                                              <p:pRg st="3" end="3"/>
                                            </p:txEl>
                                          </p:spTgt>
                                        </p:tgtEl>
                                      </p:cBhvr>
                                    </p:animEffect>
                                    <p:anim calcmode="lin" valueType="num">
                                      <p:cBhvr>
                                        <p:cTn id="27"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fade">
                                      <p:cBhvr>
                                        <p:cTn id="33" dur="1000"/>
                                        <p:tgtEl>
                                          <p:spTgt spid="11">
                                            <p:txEl>
                                              <p:pRg st="4" end="4"/>
                                            </p:txEl>
                                          </p:spTgt>
                                        </p:tgtEl>
                                      </p:cBhvr>
                                    </p:animEffect>
                                    <p:anim calcmode="lin" valueType="num">
                                      <p:cBhvr>
                                        <p:cTn id="34"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GENERATOR RESULTS</a:t>
            </a:r>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13</a:t>
            </a:fld>
            <a:endParaRPr lang="en-US" dirty="0"/>
          </a:p>
        </p:txBody>
      </p:sp>
      <p:sp>
        <p:nvSpPr>
          <p:cNvPr id="3" name="Rectangle 2"/>
          <p:cNvSpPr>
            <a:spLocks noGrp="1"/>
          </p:cNvSpPr>
          <p:nvPr>
            <p:ph idx="1"/>
          </p:nvPr>
        </p:nvSpPr>
        <p:spPr/>
        <p:txBody>
          <a:bodyPr>
            <a:noAutofit/>
          </a:bodyPr>
          <a:lstStyle/>
          <a:p>
            <a:r>
              <a:rPr lang="en-US" sz="1600" dirty="0"/>
              <a:t>Our models did an excellent job transferring the style of zebras and giraffes to the horse domain. This is likely due to our model’s ability to identify the horse object. The same case goes for our model’s ability to recognize the consistent patterns of the zebra and giraffe.</a:t>
            </a:r>
          </a:p>
          <a:p>
            <a:endParaRPr lang="en-US" sz="1600" dirty="0"/>
          </a:p>
        </p:txBody>
      </p:sp>
      <p:pic>
        <p:nvPicPr>
          <p:cNvPr id="7" name="Picture 6">
            <a:extLst>
              <a:ext uri="{FF2B5EF4-FFF2-40B4-BE49-F238E27FC236}">
                <a16:creationId xmlns:a16="http://schemas.microsoft.com/office/drawing/2014/main" id="{28E6F587-C4B7-4D44-A336-082A5807D5AB}"/>
              </a:ext>
            </a:extLst>
          </p:cNvPr>
          <p:cNvPicPr>
            <a:picLocks noChangeAspect="1"/>
          </p:cNvPicPr>
          <p:nvPr/>
        </p:nvPicPr>
        <p:blipFill>
          <a:blip r:embed="rId3"/>
          <a:stretch>
            <a:fillRect/>
          </a:stretch>
        </p:blipFill>
        <p:spPr>
          <a:xfrm>
            <a:off x="6575323" y="2477325"/>
            <a:ext cx="3965577" cy="1909196"/>
          </a:xfrm>
          <a:prstGeom prst="rect">
            <a:avLst/>
          </a:prstGeom>
        </p:spPr>
      </p:pic>
      <p:pic>
        <p:nvPicPr>
          <p:cNvPr id="8" name="Picture 7">
            <a:extLst>
              <a:ext uri="{FF2B5EF4-FFF2-40B4-BE49-F238E27FC236}">
                <a16:creationId xmlns:a16="http://schemas.microsoft.com/office/drawing/2014/main" id="{A7672A94-AE15-46D2-A692-8EDD550D1E60}"/>
              </a:ext>
            </a:extLst>
          </p:cNvPr>
          <p:cNvPicPr>
            <a:picLocks noChangeAspect="1"/>
          </p:cNvPicPr>
          <p:nvPr/>
        </p:nvPicPr>
        <p:blipFill>
          <a:blip r:embed="rId4"/>
          <a:stretch>
            <a:fillRect/>
          </a:stretch>
        </p:blipFill>
        <p:spPr>
          <a:xfrm>
            <a:off x="6553200" y="4572517"/>
            <a:ext cx="3965576" cy="1955454"/>
          </a:xfrm>
          <a:prstGeom prst="rect">
            <a:avLst/>
          </a:prstGeom>
        </p:spPr>
      </p:pic>
      <p:pic>
        <p:nvPicPr>
          <p:cNvPr id="6" name="Picture 5">
            <a:extLst>
              <a:ext uri="{FF2B5EF4-FFF2-40B4-BE49-F238E27FC236}">
                <a16:creationId xmlns:a16="http://schemas.microsoft.com/office/drawing/2014/main" id="{A0B70CE6-CCAE-4F30-9496-E33D977E517D}"/>
              </a:ext>
            </a:extLst>
          </p:cNvPr>
          <p:cNvPicPr>
            <a:picLocks noChangeAspect="1"/>
          </p:cNvPicPr>
          <p:nvPr/>
        </p:nvPicPr>
        <p:blipFill>
          <a:blip r:embed="rId5"/>
          <a:stretch>
            <a:fillRect/>
          </a:stretch>
        </p:blipFill>
        <p:spPr>
          <a:xfrm>
            <a:off x="1101623" y="2358464"/>
            <a:ext cx="3918970" cy="2021757"/>
          </a:xfrm>
          <a:prstGeom prst="rect">
            <a:avLst/>
          </a:prstGeom>
        </p:spPr>
      </p:pic>
      <p:pic>
        <p:nvPicPr>
          <p:cNvPr id="9" name="Picture 8">
            <a:extLst>
              <a:ext uri="{FF2B5EF4-FFF2-40B4-BE49-F238E27FC236}">
                <a16:creationId xmlns:a16="http://schemas.microsoft.com/office/drawing/2014/main" id="{335D8A7A-0DE3-4701-8832-D389158143D5}"/>
              </a:ext>
            </a:extLst>
          </p:cNvPr>
          <p:cNvPicPr>
            <a:picLocks noChangeAspect="1"/>
          </p:cNvPicPr>
          <p:nvPr/>
        </p:nvPicPr>
        <p:blipFill>
          <a:blip r:embed="rId6"/>
          <a:stretch>
            <a:fillRect/>
          </a:stretch>
        </p:blipFill>
        <p:spPr>
          <a:xfrm>
            <a:off x="1066800" y="4502648"/>
            <a:ext cx="4096656" cy="1931414"/>
          </a:xfrm>
          <a:prstGeom prst="rect">
            <a:avLst/>
          </a:prstGeom>
        </p:spPr>
      </p:pic>
    </p:spTree>
    <p:extLst>
      <p:ext uri="{BB962C8B-B14F-4D97-AF65-F5344CB8AC3E}">
        <p14:creationId xmlns:p14="http://schemas.microsoft.com/office/powerpoint/2010/main" val="363681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SHORTCOMINGS</a:t>
            </a:r>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14</a:t>
            </a:fld>
            <a:endParaRPr lang="en-US" dirty="0"/>
          </a:p>
        </p:txBody>
      </p:sp>
      <p:sp>
        <p:nvSpPr>
          <p:cNvPr id="3" name="Rectangle 2"/>
          <p:cNvSpPr>
            <a:spLocks noGrp="1"/>
          </p:cNvSpPr>
          <p:nvPr>
            <p:ph idx="1"/>
          </p:nvPr>
        </p:nvSpPr>
        <p:spPr>
          <a:xfrm>
            <a:off x="609600" y="1425655"/>
            <a:ext cx="10302240" cy="1064874"/>
          </a:xfrm>
        </p:spPr>
        <p:txBody>
          <a:bodyPr>
            <a:noAutofit/>
          </a:bodyPr>
          <a:lstStyle/>
          <a:p>
            <a:r>
              <a:rPr lang="en-US" sz="1600" dirty="0"/>
              <a:t>When transferring both horse and zebra, the model had a difficult time dealing with the giraffe’s long neck, as this is not a feature of either a horse or a zebra. In most cases the model could transfer some of the style to the body of the giraffe but was generally unsuccessful transferring to anything above the neck or below the knees.</a:t>
            </a:r>
          </a:p>
        </p:txBody>
      </p:sp>
      <p:pic>
        <p:nvPicPr>
          <p:cNvPr id="10" name="Picture 9">
            <a:extLst>
              <a:ext uri="{FF2B5EF4-FFF2-40B4-BE49-F238E27FC236}">
                <a16:creationId xmlns:a16="http://schemas.microsoft.com/office/drawing/2014/main" id="{3D51FFBD-351B-482A-97C9-14CDD4851900}"/>
              </a:ext>
            </a:extLst>
          </p:cNvPr>
          <p:cNvPicPr>
            <a:picLocks noChangeAspect="1"/>
          </p:cNvPicPr>
          <p:nvPr/>
        </p:nvPicPr>
        <p:blipFill>
          <a:blip r:embed="rId3"/>
          <a:stretch>
            <a:fillRect/>
          </a:stretch>
        </p:blipFill>
        <p:spPr>
          <a:xfrm>
            <a:off x="920199" y="2308947"/>
            <a:ext cx="4174724" cy="2058525"/>
          </a:xfrm>
          <a:prstGeom prst="rect">
            <a:avLst/>
          </a:prstGeom>
        </p:spPr>
      </p:pic>
      <p:pic>
        <p:nvPicPr>
          <p:cNvPr id="11" name="Picture 10">
            <a:extLst>
              <a:ext uri="{FF2B5EF4-FFF2-40B4-BE49-F238E27FC236}">
                <a16:creationId xmlns:a16="http://schemas.microsoft.com/office/drawing/2014/main" id="{9729149E-B92A-43CD-A3E3-37D56D23B558}"/>
              </a:ext>
            </a:extLst>
          </p:cNvPr>
          <p:cNvPicPr>
            <a:picLocks noChangeAspect="1"/>
          </p:cNvPicPr>
          <p:nvPr/>
        </p:nvPicPr>
        <p:blipFill>
          <a:blip r:embed="rId4"/>
          <a:stretch>
            <a:fillRect/>
          </a:stretch>
        </p:blipFill>
        <p:spPr>
          <a:xfrm>
            <a:off x="7097078" y="2345733"/>
            <a:ext cx="4255108" cy="2021739"/>
          </a:xfrm>
          <a:prstGeom prst="rect">
            <a:avLst/>
          </a:prstGeom>
        </p:spPr>
      </p:pic>
      <p:pic>
        <p:nvPicPr>
          <p:cNvPr id="6" name="Picture 5">
            <a:extLst>
              <a:ext uri="{FF2B5EF4-FFF2-40B4-BE49-F238E27FC236}">
                <a16:creationId xmlns:a16="http://schemas.microsoft.com/office/drawing/2014/main" id="{B49967AB-300D-44B6-B974-D58624D08E0E}"/>
              </a:ext>
            </a:extLst>
          </p:cNvPr>
          <p:cNvPicPr>
            <a:picLocks noChangeAspect="1"/>
          </p:cNvPicPr>
          <p:nvPr/>
        </p:nvPicPr>
        <p:blipFill>
          <a:blip r:embed="rId5"/>
          <a:stretch>
            <a:fillRect/>
          </a:stretch>
        </p:blipFill>
        <p:spPr>
          <a:xfrm>
            <a:off x="3757057" y="4450645"/>
            <a:ext cx="4677886" cy="2259760"/>
          </a:xfrm>
          <a:prstGeom prst="rect">
            <a:avLst/>
          </a:prstGeom>
        </p:spPr>
      </p:pic>
    </p:spTree>
    <p:extLst>
      <p:ext uri="{BB962C8B-B14F-4D97-AF65-F5344CB8AC3E}">
        <p14:creationId xmlns:p14="http://schemas.microsoft.com/office/powerpoint/2010/main" val="341764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IMPROVEMENTS</a:t>
            </a:r>
          </a:p>
        </p:txBody>
      </p:sp>
      <p:sp>
        <p:nvSpPr>
          <p:cNvPr id="8" name="Content Placeholder 7">
            <a:extLst>
              <a:ext uri="{FF2B5EF4-FFF2-40B4-BE49-F238E27FC236}">
                <a16:creationId xmlns:a16="http://schemas.microsoft.com/office/drawing/2014/main" id="{F9973C09-F636-4499-99F3-ECA4BD64B332}"/>
              </a:ext>
            </a:extLst>
          </p:cNvPr>
          <p:cNvSpPr>
            <a:spLocks noGrp="1"/>
          </p:cNvSpPr>
          <p:nvPr>
            <p:ph idx="1"/>
          </p:nvPr>
        </p:nvSpPr>
        <p:spPr/>
        <p:txBody>
          <a:bodyPr/>
          <a:lstStyle/>
          <a:p>
            <a:pPr marL="64008" indent="0">
              <a:buNone/>
            </a:pPr>
            <a:r>
              <a:rPr lang="en-US" sz="2000" b="1" dirty="0">
                <a:solidFill>
                  <a:schemeClr val="accent1"/>
                </a:solidFill>
              </a:rPr>
              <a:t>Computational resources</a:t>
            </a:r>
          </a:p>
          <a:p>
            <a:pPr lvl="1"/>
            <a:r>
              <a:rPr lang="en-US" sz="1600" dirty="0"/>
              <a:t>Each model took roughly 10 hours to run on Google Cloud GPUs</a:t>
            </a:r>
          </a:p>
          <a:p>
            <a:pPr lvl="1"/>
            <a:r>
              <a:rPr lang="en-US" sz="1600" dirty="0"/>
              <a:t>Greater GPU resources could allow for more epochs and better results over time</a:t>
            </a:r>
          </a:p>
          <a:p>
            <a:pPr marL="64008" indent="0">
              <a:buNone/>
            </a:pPr>
            <a:r>
              <a:rPr lang="en-US" sz="2000" b="1" dirty="0">
                <a:solidFill>
                  <a:schemeClr val="accent1"/>
                </a:solidFill>
              </a:rPr>
              <a:t>Additional object detection layers</a:t>
            </a:r>
            <a:endParaRPr lang="en-US" sz="1600" b="1" dirty="0">
              <a:solidFill>
                <a:schemeClr val="accent1"/>
              </a:solidFill>
            </a:endParaRPr>
          </a:p>
          <a:p>
            <a:pPr lvl="1"/>
            <a:r>
              <a:rPr lang="en-US" sz="1600" dirty="0"/>
              <a:t>With the issues regarding neck detection, adding layers to identify the neck would yield better results for giraffe domain translation</a:t>
            </a:r>
          </a:p>
          <a:p>
            <a:pPr lvl="1"/>
            <a:r>
              <a:rPr lang="en-US" sz="1600" dirty="0"/>
              <a:t>Potentially using sequential generators for the neck, then the legs, then the body</a:t>
            </a:r>
          </a:p>
          <a:p>
            <a:pPr marL="64008" indent="0">
              <a:buNone/>
            </a:pPr>
            <a:r>
              <a:rPr lang="en-US" sz="2000" b="1" dirty="0">
                <a:solidFill>
                  <a:schemeClr val="accent1"/>
                </a:solidFill>
              </a:rPr>
              <a:t>More Images</a:t>
            </a:r>
            <a:endParaRPr lang="en-US" sz="1600" dirty="0"/>
          </a:p>
          <a:p>
            <a:pPr lvl="1"/>
            <a:r>
              <a:rPr lang="en-US" sz="1600" dirty="0"/>
              <a:t>Though I was able to pipe in 600 images for the training process, a collection of over 1,000 images would likely allow for better results on test images</a:t>
            </a:r>
          </a:p>
        </p:txBody>
      </p:sp>
      <p:sp>
        <p:nvSpPr>
          <p:cNvPr id="5" name="Slide Number Placeholder 5">
            <a:extLst>
              <a:ext uri="{FF2B5EF4-FFF2-40B4-BE49-F238E27FC236}">
                <a16:creationId xmlns:a16="http://schemas.microsoft.com/office/drawing/2014/main" id="{161CB7FE-4BC2-4768-8C6C-F2EDE3AAC421}"/>
              </a:ext>
            </a:extLst>
          </p:cNvPr>
          <p:cNvSpPr>
            <a:spLocks noGrp="1"/>
          </p:cNvSpPr>
          <p:nvPr>
            <p:ph type="sldNum" sz="quarter" idx="12"/>
          </p:nvPr>
        </p:nvSpPr>
        <p:spPr/>
        <p:txBody>
          <a:bodyPr/>
          <a:lstStyle/>
          <a:p>
            <a:fld id="{FEA1243F-3000-4347-94A4-FBDEAD3122CB}" type="slidenum">
              <a:rPr lang="en-US" smtClean="0"/>
              <a:pPr/>
              <a:t>15</a:t>
            </a:fld>
            <a:endParaRPr lang="en-US" dirty="0"/>
          </a:p>
        </p:txBody>
      </p:sp>
    </p:spTree>
    <p:extLst>
      <p:ext uri="{BB962C8B-B14F-4D97-AF65-F5344CB8AC3E}">
        <p14:creationId xmlns:p14="http://schemas.microsoft.com/office/powerpoint/2010/main" val="308578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xEl>
                                              <p:pRg st="7" end="7"/>
                                            </p:txEl>
                                          </p:spTgt>
                                        </p:tgtEl>
                                        <p:attrNameLst>
                                          <p:attrName>style.visibility</p:attrName>
                                        </p:attrNameLst>
                                      </p:cBhvr>
                                      <p:to>
                                        <p:strVal val="visible"/>
                                      </p:to>
                                    </p:set>
                                    <p:animEffect transition="in" filter="fade">
                                      <p:cBhvr>
                                        <p:cTn id="56" dur="1000"/>
                                        <p:tgtEl>
                                          <p:spTgt spid="8">
                                            <p:txEl>
                                              <p:pRg st="7" end="7"/>
                                            </p:txEl>
                                          </p:spTgt>
                                        </p:tgtEl>
                                      </p:cBhvr>
                                    </p:animEffect>
                                    <p:anim calcmode="lin" valueType="num">
                                      <p:cBhvr>
                                        <p:cTn id="5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FUTURE RESEARCH</a:t>
            </a:r>
          </a:p>
        </p:txBody>
      </p:sp>
      <p:sp>
        <p:nvSpPr>
          <p:cNvPr id="8" name="Content Placeholder 7">
            <a:extLst>
              <a:ext uri="{FF2B5EF4-FFF2-40B4-BE49-F238E27FC236}">
                <a16:creationId xmlns:a16="http://schemas.microsoft.com/office/drawing/2014/main" id="{F9973C09-F636-4499-99F3-ECA4BD64B332}"/>
              </a:ext>
            </a:extLst>
          </p:cNvPr>
          <p:cNvSpPr>
            <a:spLocks noGrp="1"/>
          </p:cNvSpPr>
          <p:nvPr>
            <p:ph idx="1"/>
          </p:nvPr>
        </p:nvSpPr>
        <p:spPr>
          <a:xfrm>
            <a:off x="580697" y="2438400"/>
            <a:ext cx="5638800" cy="4572000"/>
          </a:xfrm>
        </p:spPr>
        <p:txBody>
          <a:bodyPr/>
          <a:lstStyle/>
          <a:p>
            <a:r>
              <a:rPr lang="en-US" sz="2000" dirty="0"/>
              <a:t>Now that I have general process for Animal2Animal style transfer, it would be interesting to see how this model does as we diverge into various species</a:t>
            </a:r>
          </a:p>
          <a:p>
            <a:endParaRPr lang="en-US" sz="2000" dirty="0"/>
          </a:p>
          <a:p>
            <a:r>
              <a:rPr lang="en-US" sz="2000" dirty="0"/>
              <a:t>Stay tuned for a Dog2Dog style transfer sometime in the near future!</a:t>
            </a:r>
          </a:p>
        </p:txBody>
      </p:sp>
      <p:sp>
        <p:nvSpPr>
          <p:cNvPr id="5" name="Slide Number Placeholder 5">
            <a:extLst>
              <a:ext uri="{FF2B5EF4-FFF2-40B4-BE49-F238E27FC236}">
                <a16:creationId xmlns:a16="http://schemas.microsoft.com/office/drawing/2014/main" id="{161CB7FE-4BC2-4768-8C6C-F2EDE3AAC421}"/>
              </a:ext>
            </a:extLst>
          </p:cNvPr>
          <p:cNvSpPr>
            <a:spLocks noGrp="1"/>
          </p:cNvSpPr>
          <p:nvPr>
            <p:ph type="sldNum" sz="quarter" idx="12"/>
          </p:nvPr>
        </p:nvSpPr>
        <p:spPr/>
        <p:txBody>
          <a:bodyPr/>
          <a:lstStyle/>
          <a:p>
            <a:fld id="{FEA1243F-3000-4347-94A4-FBDEAD3122CB}" type="slidenum">
              <a:rPr lang="en-US" smtClean="0"/>
              <a:pPr/>
              <a:t>16</a:t>
            </a:fld>
            <a:endParaRPr lang="en-US" dirty="0"/>
          </a:p>
        </p:txBody>
      </p:sp>
      <p:pic>
        <p:nvPicPr>
          <p:cNvPr id="1026" name="Picture 2">
            <a:extLst>
              <a:ext uri="{FF2B5EF4-FFF2-40B4-BE49-F238E27FC236}">
                <a16:creationId xmlns:a16="http://schemas.microsoft.com/office/drawing/2014/main" id="{D564D09C-8875-46D0-81B7-1E3D6A08E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820" y="1953950"/>
            <a:ext cx="4420020" cy="38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1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randombar(horizontal)">
                                      <p:cBhvr>
                                        <p:cTn id="21"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278855" y="2032926"/>
            <a:ext cx="7634289" cy="2792148"/>
          </a:xfrm>
        </p:spPr>
        <p:txBody>
          <a:bodyPr/>
          <a:lstStyle/>
          <a:p>
            <a:pPr algn="ctr"/>
            <a:r>
              <a:rPr lang="en-US" sz="88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INTRODUCTION</a:t>
            </a:r>
          </a:p>
        </p:txBody>
      </p:sp>
      <p:sp>
        <p:nvSpPr>
          <p:cNvPr id="3" name="Rectangle 2"/>
          <p:cNvSpPr>
            <a:spLocks noGrp="1"/>
          </p:cNvSpPr>
          <p:nvPr>
            <p:ph idx="1"/>
          </p:nvPr>
        </p:nvSpPr>
        <p:spPr/>
        <p:txBody>
          <a:bodyPr>
            <a:normAutofit/>
          </a:bodyPr>
          <a:lstStyle/>
          <a:p>
            <a:pPr marL="64008" indent="0">
              <a:buNone/>
            </a:pPr>
            <a:r>
              <a:rPr lang="en-US" sz="2000" b="1" dirty="0">
                <a:solidFill>
                  <a:schemeClr val="accent1"/>
                </a:solidFill>
                <a:latin typeface="+mj-lt"/>
              </a:rPr>
              <a:t>Hello, my name is Weston Scott</a:t>
            </a:r>
          </a:p>
          <a:p>
            <a:r>
              <a:rPr lang="en-US" sz="1800" dirty="0"/>
              <a:t>Mathematics: Probability and Statistics</a:t>
            </a:r>
          </a:p>
          <a:p>
            <a:r>
              <a:rPr lang="en-US" sz="1800" dirty="0"/>
              <a:t>Senior Analyst at Digital </a:t>
            </a:r>
            <a:r>
              <a:rPr lang="en-US" sz="1800" dirty="0" err="1"/>
              <a:t>Addix</a:t>
            </a:r>
            <a:endParaRPr lang="en-US" sz="1800" dirty="0"/>
          </a:p>
          <a:p>
            <a:pPr marL="64008" indent="0">
              <a:buNone/>
            </a:pPr>
            <a:r>
              <a:rPr lang="en-US" sz="2000" b="1" dirty="0">
                <a:solidFill>
                  <a:schemeClr val="accent1"/>
                </a:solidFill>
                <a:latin typeface="+mj-lt"/>
              </a:rPr>
              <a:t>My Project</a:t>
            </a:r>
          </a:p>
          <a:p>
            <a:r>
              <a:rPr lang="en-US" sz="1800" dirty="0"/>
              <a:t>Style Transfer</a:t>
            </a:r>
          </a:p>
          <a:p>
            <a:r>
              <a:rPr lang="en-US" sz="1800" dirty="0"/>
              <a:t>Generative Adversarial Networks</a:t>
            </a:r>
          </a:p>
          <a:p>
            <a:r>
              <a:rPr lang="en-US" sz="1800" dirty="0"/>
              <a:t>TensorFlow and Google Cloud GPUs</a:t>
            </a:r>
          </a:p>
          <a:p>
            <a:endParaRPr lang="en-US" sz="1800"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2</a:t>
            </a:fld>
            <a:endParaRPr lang="en-US" dirty="0"/>
          </a:p>
        </p:txBody>
      </p:sp>
      <p:pic>
        <p:nvPicPr>
          <p:cNvPr id="6" name="Picture 5">
            <a:extLst>
              <a:ext uri="{FF2B5EF4-FFF2-40B4-BE49-F238E27FC236}">
                <a16:creationId xmlns:a16="http://schemas.microsoft.com/office/drawing/2014/main" id="{BBC85EE2-6306-487B-8E96-A0E1012C72E4}"/>
              </a:ext>
            </a:extLst>
          </p:cNvPr>
          <p:cNvPicPr>
            <a:picLocks noChangeAspect="1"/>
          </p:cNvPicPr>
          <p:nvPr/>
        </p:nvPicPr>
        <p:blipFill>
          <a:blip r:embed="rId3"/>
          <a:stretch>
            <a:fillRect/>
          </a:stretch>
        </p:blipFill>
        <p:spPr>
          <a:xfrm>
            <a:off x="6248398" y="2553752"/>
            <a:ext cx="5058433" cy="1117841"/>
          </a:xfrm>
          <a:prstGeom prst="rect">
            <a:avLst/>
          </a:prstGeom>
        </p:spPr>
      </p:pic>
      <p:pic>
        <p:nvPicPr>
          <p:cNvPr id="7" name="Picture 6">
            <a:extLst>
              <a:ext uri="{FF2B5EF4-FFF2-40B4-BE49-F238E27FC236}">
                <a16:creationId xmlns:a16="http://schemas.microsoft.com/office/drawing/2014/main" id="{FDE2B842-08B2-4BE9-90EA-BECC302B46EB}"/>
              </a:ext>
            </a:extLst>
          </p:cNvPr>
          <p:cNvPicPr>
            <a:picLocks noChangeAspect="1"/>
          </p:cNvPicPr>
          <p:nvPr/>
        </p:nvPicPr>
        <p:blipFill>
          <a:blip r:embed="rId4"/>
          <a:stretch>
            <a:fillRect/>
          </a:stretch>
        </p:blipFill>
        <p:spPr>
          <a:xfrm>
            <a:off x="7334896" y="1599062"/>
            <a:ext cx="2885440" cy="677195"/>
          </a:xfrm>
          <a:prstGeom prst="rect">
            <a:avLst/>
          </a:prstGeom>
        </p:spPr>
      </p:pic>
      <p:pic>
        <p:nvPicPr>
          <p:cNvPr id="1026" name="Picture 2" descr="Image result for tensorflow">
            <a:extLst>
              <a:ext uri="{FF2B5EF4-FFF2-40B4-BE49-F238E27FC236}">
                <a16:creationId xmlns:a16="http://schemas.microsoft.com/office/drawing/2014/main" id="{D222B4E0-F7F1-4E5C-9B47-099A128AE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4206605"/>
            <a:ext cx="27432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cloud platform">
            <a:extLst>
              <a:ext uri="{FF2B5EF4-FFF2-40B4-BE49-F238E27FC236}">
                <a16:creationId xmlns:a16="http://schemas.microsoft.com/office/drawing/2014/main" id="{36A45671-48BC-46A2-BB9C-10FCDE4A6B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7615" y="4885027"/>
            <a:ext cx="3106624" cy="92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47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1000"/>
                                        <p:tgtEl>
                                          <p:spTgt spid="3">
                                            <p:txEl>
                                              <p:pRg st="5" end="5"/>
                                            </p:txEl>
                                          </p:spTgt>
                                        </p:tgtEl>
                                      </p:cBhvr>
                                    </p:animEffect>
                                    <p:anim calcmode="lin" valueType="num">
                                      <p:cBhvr>
                                        <p:cTn id="5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1000"/>
                                        <p:tgtEl>
                                          <p:spTgt spid="3">
                                            <p:txEl>
                                              <p:pRg st="6" end="6"/>
                                            </p:txEl>
                                          </p:spTgt>
                                        </p:tgtEl>
                                      </p:cBhvr>
                                    </p:animEffect>
                                    <p:anim calcmode="lin" valueType="num">
                                      <p:cBhvr>
                                        <p:cTn id="6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animEffect transition="in" filter="fade">
                                      <p:cBhvr>
                                        <p:cTn id="64" dur="1000"/>
                                        <p:tgtEl>
                                          <p:spTgt spid="1026"/>
                                        </p:tgtEl>
                                      </p:cBhvr>
                                    </p:animEffect>
                                    <p:anim calcmode="lin" valueType="num">
                                      <p:cBhvr>
                                        <p:cTn id="65" dur="1000" fill="hold"/>
                                        <p:tgtEl>
                                          <p:spTgt spid="1026"/>
                                        </p:tgtEl>
                                        <p:attrNameLst>
                                          <p:attrName>ppt_x</p:attrName>
                                        </p:attrNameLst>
                                      </p:cBhvr>
                                      <p:tavLst>
                                        <p:tav tm="0">
                                          <p:val>
                                            <p:strVal val="#ppt_x"/>
                                          </p:val>
                                        </p:tav>
                                        <p:tav tm="100000">
                                          <p:val>
                                            <p:strVal val="#ppt_x"/>
                                          </p:val>
                                        </p:tav>
                                      </p:tavLst>
                                    </p:anim>
                                    <p:anim calcmode="lin" valueType="num">
                                      <p:cBhvr>
                                        <p:cTn id="66" dur="1000" fill="hold"/>
                                        <p:tgtEl>
                                          <p:spTgt spid="1026"/>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028"/>
                                        </p:tgtEl>
                                        <p:attrNameLst>
                                          <p:attrName>style.visibility</p:attrName>
                                        </p:attrNameLst>
                                      </p:cBhvr>
                                      <p:to>
                                        <p:strVal val="visible"/>
                                      </p:to>
                                    </p:set>
                                    <p:animEffect transition="in" filter="fade">
                                      <p:cBhvr>
                                        <p:cTn id="69" dur="1000"/>
                                        <p:tgtEl>
                                          <p:spTgt spid="1028"/>
                                        </p:tgtEl>
                                      </p:cBhvr>
                                    </p:animEffect>
                                    <p:anim calcmode="lin" valueType="num">
                                      <p:cBhvr>
                                        <p:cTn id="70" dur="1000" fill="hold"/>
                                        <p:tgtEl>
                                          <p:spTgt spid="1028"/>
                                        </p:tgtEl>
                                        <p:attrNameLst>
                                          <p:attrName>ppt_x</p:attrName>
                                        </p:attrNameLst>
                                      </p:cBhvr>
                                      <p:tavLst>
                                        <p:tav tm="0">
                                          <p:val>
                                            <p:strVal val="#ppt_x"/>
                                          </p:val>
                                        </p:tav>
                                        <p:tav tm="100000">
                                          <p:val>
                                            <p:strVal val="#ppt_x"/>
                                          </p:val>
                                        </p:tav>
                                      </p:tavLst>
                                    </p:anim>
                                    <p:anim calcmode="lin" valueType="num">
                                      <p:cBhvr>
                                        <p:cTn id="71"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ANIMAL STYLE TRANSFER</a:t>
            </a:r>
          </a:p>
        </p:txBody>
      </p:sp>
      <p:pic>
        <p:nvPicPr>
          <p:cNvPr id="9" name="Content Placeholder 8" descr="A group of giraffe standing next to a zebra&#10;&#10;Description automatically generated">
            <a:extLst>
              <a:ext uri="{FF2B5EF4-FFF2-40B4-BE49-F238E27FC236}">
                <a16:creationId xmlns:a16="http://schemas.microsoft.com/office/drawing/2014/main" id="{D62F408E-1D63-4D43-A25F-1010FBC27113}"/>
              </a:ext>
            </a:extLst>
          </p:cNvPr>
          <p:cNvPicPr>
            <a:picLocks noGrp="1" noChangeAspect="1"/>
          </p:cNvPicPr>
          <p:nvPr>
            <p:ph idx="1"/>
          </p:nvPr>
        </p:nvPicPr>
        <p:blipFill rotWithShape="1">
          <a:blip r:embed="rId3"/>
          <a:srcRect l="2992" t="10427" r="56327" b="8572"/>
          <a:stretch/>
        </p:blipFill>
        <p:spPr>
          <a:xfrm>
            <a:off x="7137723" y="1328072"/>
            <a:ext cx="2144037" cy="2100928"/>
          </a:xfrm>
          <a:effectLst>
            <a:outerShdw blurRad="50800" dist="38100" dir="2700000" algn="tl" rotWithShape="0">
              <a:prstClr val="black">
                <a:alpha val="40000"/>
              </a:prstClr>
            </a:outerShdw>
          </a:effectLst>
        </p:spPr>
      </p:pic>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3</a:t>
            </a:fld>
            <a:endParaRPr lang="en-US" dirty="0"/>
          </a:p>
        </p:txBody>
      </p:sp>
      <p:pic>
        <p:nvPicPr>
          <p:cNvPr id="6" name="Picture 5" descr="A group of brown horses standing next to a horse&#10;&#10;Description automatically generated">
            <a:extLst>
              <a:ext uri="{FF2B5EF4-FFF2-40B4-BE49-F238E27FC236}">
                <a16:creationId xmlns:a16="http://schemas.microsoft.com/office/drawing/2014/main" id="{CA4FE004-7665-4A07-B61A-0DD48D783233}"/>
              </a:ext>
            </a:extLst>
          </p:cNvPr>
          <p:cNvPicPr>
            <a:picLocks noChangeAspect="1"/>
          </p:cNvPicPr>
          <p:nvPr/>
        </p:nvPicPr>
        <p:blipFill rotWithShape="1">
          <a:blip r:embed="rId4"/>
          <a:srcRect l="55114" t="10749" r="1862" b="5813"/>
          <a:stretch/>
        </p:blipFill>
        <p:spPr>
          <a:xfrm>
            <a:off x="4721250" y="3733801"/>
            <a:ext cx="2822551" cy="2758805"/>
          </a:xfrm>
          <a:prstGeom prst="rect">
            <a:avLst/>
          </a:prstGeom>
          <a:effectLst>
            <a:outerShdw blurRad="50800" dist="38100" dir="2700000" algn="tl" rotWithShape="0">
              <a:prstClr val="black">
                <a:alpha val="40000"/>
              </a:prstClr>
            </a:outerShdw>
          </a:effectLst>
        </p:spPr>
      </p:pic>
      <p:pic>
        <p:nvPicPr>
          <p:cNvPr id="7" name="Picture 6" descr="A group of brown horses standing next to a horse&#10;&#10;Description automatically generated">
            <a:extLst>
              <a:ext uri="{FF2B5EF4-FFF2-40B4-BE49-F238E27FC236}">
                <a16:creationId xmlns:a16="http://schemas.microsoft.com/office/drawing/2014/main" id="{018FED7A-10A2-43FB-8F0F-AA38BA7102AA}"/>
              </a:ext>
            </a:extLst>
          </p:cNvPr>
          <p:cNvPicPr>
            <a:picLocks noChangeAspect="1"/>
          </p:cNvPicPr>
          <p:nvPr/>
        </p:nvPicPr>
        <p:blipFill rotWithShape="1">
          <a:blip r:embed="rId4"/>
          <a:srcRect l="1805" t="8446" r="57014" b="9079"/>
          <a:stretch/>
        </p:blipFill>
        <p:spPr>
          <a:xfrm>
            <a:off x="2885164" y="1328072"/>
            <a:ext cx="2081475" cy="2100928"/>
          </a:xfrm>
          <a:prstGeom prst="rect">
            <a:avLst/>
          </a:prstGeom>
          <a:effectLst>
            <a:outerShdw blurRad="50800" dist="38100" dir="2700000" algn="tl" rotWithShape="0">
              <a:prstClr val="black">
                <a:alpha val="40000"/>
              </a:prstClr>
            </a:outerShdw>
          </a:effectLst>
        </p:spPr>
      </p:pic>
      <p:sp>
        <p:nvSpPr>
          <p:cNvPr id="13" name="Arrow: Bent 12">
            <a:extLst>
              <a:ext uri="{FF2B5EF4-FFF2-40B4-BE49-F238E27FC236}">
                <a16:creationId xmlns:a16="http://schemas.microsoft.com/office/drawing/2014/main" id="{6C2725B9-EAD4-40D8-A887-1C17F8CDC156}"/>
              </a:ext>
            </a:extLst>
          </p:cNvPr>
          <p:cNvSpPr/>
          <p:nvPr/>
        </p:nvSpPr>
        <p:spPr>
          <a:xfrm flipV="1">
            <a:off x="3657601" y="3810000"/>
            <a:ext cx="868377" cy="1577926"/>
          </a:xfrm>
          <a:prstGeom prst="bentArrow">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Arrow: Bent 13">
            <a:extLst>
              <a:ext uri="{FF2B5EF4-FFF2-40B4-BE49-F238E27FC236}">
                <a16:creationId xmlns:a16="http://schemas.microsoft.com/office/drawing/2014/main" id="{975D0C73-63A6-4060-8788-BF428CC7727C}"/>
              </a:ext>
            </a:extLst>
          </p:cNvPr>
          <p:cNvSpPr/>
          <p:nvPr/>
        </p:nvSpPr>
        <p:spPr>
          <a:xfrm flipH="1" flipV="1">
            <a:off x="7775552" y="3809035"/>
            <a:ext cx="868377" cy="1577926"/>
          </a:xfrm>
          <a:prstGeom prst="bentArrow">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 name="TextBox 14">
            <a:extLst>
              <a:ext uri="{FF2B5EF4-FFF2-40B4-BE49-F238E27FC236}">
                <a16:creationId xmlns:a16="http://schemas.microsoft.com/office/drawing/2014/main" id="{BFE6A7C1-FEB9-4725-8EA7-C1257749A00E}"/>
              </a:ext>
            </a:extLst>
          </p:cNvPr>
          <p:cNvSpPr txBox="1"/>
          <p:nvPr/>
        </p:nvSpPr>
        <p:spPr>
          <a:xfrm>
            <a:off x="1752600" y="4120944"/>
            <a:ext cx="1905000" cy="954107"/>
          </a:xfrm>
          <a:prstGeom prst="rect">
            <a:avLst/>
          </a:prstGeom>
          <a:noFill/>
        </p:spPr>
        <p:txBody>
          <a:bodyPr wrap="square" rtlCol="0">
            <a:spAutoFit/>
          </a:bodyPr>
          <a:lstStyle/>
          <a:p>
            <a:pPr algn="ctr"/>
            <a:r>
              <a:rPr lang="en-US" sz="2800" b="1" dirty="0">
                <a:solidFill>
                  <a:schemeClr val="bg1"/>
                </a:solidFill>
              </a:rPr>
              <a:t>Base Image </a:t>
            </a:r>
          </a:p>
        </p:txBody>
      </p:sp>
      <p:sp>
        <p:nvSpPr>
          <p:cNvPr id="16" name="TextBox 15">
            <a:extLst>
              <a:ext uri="{FF2B5EF4-FFF2-40B4-BE49-F238E27FC236}">
                <a16:creationId xmlns:a16="http://schemas.microsoft.com/office/drawing/2014/main" id="{AD171084-FDA6-4766-A8C8-F442C3569415}"/>
              </a:ext>
            </a:extLst>
          </p:cNvPr>
          <p:cNvSpPr txBox="1"/>
          <p:nvPr/>
        </p:nvSpPr>
        <p:spPr>
          <a:xfrm>
            <a:off x="8839201" y="4283046"/>
            <a:ext cx="1453627" cy="523220"/>
          </a:xfrm>
          <a:prstGeom prst="rect">
            <a:avLst/>
          </a:prstGeom>
          <a:noFill/>
        </p:spPr>
        <p:txBody>
          <a:bodyPr wrap="square" rtlCol="0">
            <a:spAutoFit/>
          </a:bodyPr>
          <a:lstStyle/>
          <a:p>
            <a:pPr algn="ctr"/>
            <a:r>
              <a:rPr lang="en-US" sz="2800" b="1" dirty="0">
                <a:solidFill>
                  <a:schemeClr val="bg1"/>
                </a:solidFill>
              </a:rPr>
              <a:t>Style</a:t>
            </a:r>
            <a:endParaRPr lang="en-US" b="1" dirty="0">
              <a:solidFill>
                <a:schemeClr val="bg1"/>
              </a:solidFill>
            </a:endParaRPr>
          </a:p>
        </p:txBody>
      </p:sp>
    </p:spTree>
    <p:extLst>
      <p:ext uri="{BB962C8B-B14F-4D97-AF65-F5344CB8AC3E}">
        <p14:creationId xmlns:p14="http://schemas.microsoft.com/office/powerpoint/2010/main" val="70560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z="3200" dirty="0"/>
              <a:t>KEY TOPICS</a:t>
            </a:r>
          </a:p>
        </p:txBody>
      </p:sp>
      <p:sp>
        <p:nvSpPr>
          <p:cNvPr id="3" name="Rectangle 2"/>
          <p:cNvSpPr>
            <a:spLocks noGrp="1"/>
          </p:cNvSpPr>
          <p:nvPr>
            <p:ph idx="1"/>
          </p:nvPr>
        </p:nvSpPr>
        <p:spPr>
          <a:xfrm>
            <a:off x="1422400" y="1600200"/>
            <a:ext cx="4876800" cy="4572000"/>
          </a:xfrm>
        </p:spPr>
        <p:txBody>
          <a:bodyPr>
            <a:normAutofit fontScale="92500" lnSpcReduction="10000"/>
          </a:bodyPr>
          <a:lstStyle/>
          <a:p>
            <a:pPr marL="64008" indent="0">
              <a:buNone/>
            </a:pPr>
            <a:r>
              <a:rPr lang="en-US" sz="2000" b="1" dirty="0">
                <a:solidFill>
                  <a:schemeClr val="accent1"/>
                </a:solidFill>
                <a:latin typeface="+mj-lt"/>
              </a:rPr>
              <a:t>Neural Networks</a:t>
            </a:r>
          </a:p>
          <a:p>
            <a:r>
              <a:rPr lang="en-US" sz="1800" dirty="0"/>
              <a:t>Deep Learning</a:t>
            </a:r>
          </a:p>
          <a:p>
            <a:r>
              <a:rPr lang="en-US" sz="1800" dirty="0"/>
              <a:t>Image Processing and Generation</a:t>
            </a:r>
          </a:p>
          <a:p>
            <a:pPr marL="64008" indent="0">
              <a:buNone/>
            </a:pPr>
            <a:r>
              <a:rPr lang="en-US" sz="2000" b="1" dirty="0">
                <a:solidFill>
                  <a:schemeClr val="accent1"/>
                </a:solidFill>
                <a:latin typeface="+mj-lt"/>
              </a:rPr>
              <a:t>Gradients</a:t>
            </a:r>
          </a:p>
          <a:p>
            <a:r>
              <a:rPr lang="en-US" sz="1800" dirty="0"/>
              <a:t>For each training step, we are evaluated based on set loss functions</a:t>
            </a:r>
          </a:p>
          <a:p>
            <a:r>
              <a:rPr lang="en-US" sz="1800" dirty="0"/>
              <a:t>Our optimizers will take steps towards a gradient to lower the loss function over time</a:t>
            </a:r>
          </a:p>
          <a:p>
            <a:pPr marL="64008" indent="0">
              <a:buNone/>
            </a:pPr>
            <a:r>
              <a:rPr lang="en-US" sz="2000" b="1" dirty="0">
                <a:solidFill>
                  <a:schemeClr val="accent1"/>
                </a:solidFill>
              </a:rPr>
              <a:t>Optimizer</a:t>
            </a:r>
          </a:p>
          <a:p>
            <a:r>
              <a:rPr lang="en-US" sz="1800" dirty="0"/>
              <a:t>Stochastic Gradient Descent</a:t>
            </a:r>
          </a:p>
          <a:p>
            <a:r>
              <a:rPr lang="en-US" sz="1800" dirty="0"/>
              <a:t>Adam Optimizer</a:t>
            </a:r>
          </a:p>
          <a:p>
            <a:pPr marL="64008" indent="0">
              <a:buNone/>
            </a:pPr>
            <a:endParaRPr lang="en-US" sz="1800"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4</a:t>
            </a:fld>
            <a:endParaRPr lang="en-US" dirty="0"/>
          </a:p>
        </p:txBody>
      </p:sp>
      <p:pic>
        <p:nvPicPr>
          <p:cNvPr id="7" name="Picture 6">
            <a:extLst>
              <a:ext uri="{FF2B5EF4-FFF2-40B4-BE49-F238E27FC236}">
                <a16:creationId xmlns:a16="http://schemas.microsoft.com/office/drawing/2014/main" id="{7BADC92C-05C4-4F6B-9EC9-4336332AD9FE}"/>
              </a:ext>
            </a:extLst>
          </p:cNvPr>
          <p:cNvPicPr>
            <a:picLocks noChangeAspect="1"/>
          </p:cNvPicPr>
          <p:nvPr/>
        </p:nvPicPr>
        <p:blipFill rotWithShape="1">
          <a:blip r:embed="rId3"/>
          <a:srcRect l="12790" t="15551" r="12791" b="4067"/>
          <a:stretch/>
        </p:blipFill>
        <p:spPr>
          <a:xfrm>
            <a:off x="7853082" y="4324311"/>
            <a:ext cx="3394038" cy="232417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6458461-E7B0-4ADF-8A2F-C9EE486F20A7}"/>
              </a:ext>
            </a:extLst>
          </p:cNvPr>
          <p:cNvPicPr>
            <a:picLocks noChangeAspect="1"/>
          </p:cNvPicPr>
          <p:nvPr/>
        </p:nvPicPr>
        <p:blipFill>
          <a:blip r:embed="rId4"/>
          <a:stretch>
            <a:fillRect/>
          </a:stretch>
        </p:blipFill>
        <p:spPr>
          <a:xfrm>
            <a:off x="6789420" y="1371600"/>
            <a:ext cx="4953000" cy="2706051"/>
          </a:xfrm>
          <a:prstGeom prst="rect">
            <a:avLst/>
          </a:prstGeom>
        </p:spPr>
      </p:pic>
    </p:spTree>
    <p:extLst>
      <p:ext uri="{BB962C8B-B14F-4D97-AF65-F5344CB8AC3E}">
        <p14:creationId xmlns:p14="http://schemas.microsoft.com/office/powerpoint/2010/main" val="393634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1000"/>
                                        <p:tgtEl>
                                          <p:spTgt spid="7"/>
                                        </p:tgtEl>
                                      </p:cBhvr>
                                    </p:animEffect>
                                    <p:anim calcmode="lin" valueType="num">
                                      <p:cBhvr>
                                        <p:cTn id="57" dur="1000" fill="hold"/>
                                        <p:tgtEl>
                                          <p:spTgt spid="7"/>
                                        </p:tgtEl>
                                        <p:attrNameLst>
                                          <p:attrName>ppt_x</p:attrName>
                                        </p:attrNameLst>
                                      </p:cBhvr>
                                      <p:tavLst>
                                        <p:tav tm="0">
                                          <p:val>
                                            <p:strVal val="#ppt_x"/>
                                          </p:val>
                                        </p:tav>
                                        <p:tav tm="100000">
                                          <p:val>
                                            <p:strVal val="#ppt_x"/>
                                          </p:val>
                                        </p:tav>
                                      </p:tavLst>
                                    </p:anim>
                                    <p:anim calcmode="lin" valueType="num">
                                      <p:cBhvr>
                                        <p:cTn id="5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animEffect transition="in" filter="fade">
                                      <p:cBhvr>
                                        <p:cTn id="63" dur="1000"/>
                                        <p:tgtEl>
                                          <p:spTgt spid="3">
                                            <p:txEl>
                                              <p:pRg st="6" end="6"/>
                                            </p:txEl>
                                          </p:spTgt>
                                        </p:tgtEl>
                                      </p:cBhvr>
                                    </p:animEffect>
                                    <p:anim calcmode="lin" valueType="num">
                                      <p:cBhvr>
                                        <p:cTn id="6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1000"/>
                                        <p:tgtEl>
                                          <p:spTgt spid="3">
                                            <p:txEl>
                                              <p:pRg st="7" end="7"/>
                                            </p:txEl>
                                          </p:spTgt>
                                        </p:tgtEl>
                                      </p:cBhvr>
                                    </p:animEffect>
                                    <p:anim calcmode="lin" valueType="num">
                                      <p:cBhvr>
                                        <p:cTn id="7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Effect transition="in" filter="fade">
                                      <p:cBhvr>
                                        <p:cTn id="77" dur="1000"/>
                                        <p:tgtEl>
                                          <p:spTgt spid="3">
                                            <p:txEl>
                                              <p:pRg st="8" end="8"/>
                                            </p:txEl>
                                          </p:spTgt>
                                        </p:tgtEl>
                                      </p:cBhvr>
                                    </p:animEffect>
                                    <p:anim calcmode="lin" valueType="num">
                                      <p:cBhvr>
                                        <p:cTn id="7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04800" y="365395"/>
            <a:ext cx="7010400" cy="799306"/>
          </a:xfrm>
        </p:spPr>
        <p:txBody>
          <a:bodyPr/>
          <a:lstStyle/>
          <a:p>
            <a:r>
              <a:rPr lang="en-US" sz="2800" dirty="0"/>
              <a:t>GENERATIVE ADVERSARIAL NETWORKS</a:t>
            </a:r>
          </a:p>
        </p:txBody>
      </p:sp>
      <p:sp>
        <p:nvSpPr>
          <p:cNvPr id="3" name="Rectangle 2"/>
          <p:cNvSpPr>
            <a:spLocks noGrp="1"/>
          </p:cNvSpPr>
          <p:nvPr>
            <p:ph idx="1"/>
          </p:nvPr>
        </p:nvSpPr>
        <p:spPr>
          <a:xfrm>
            <a:off x="609600" y="1371600"/>
            <a:ext cx="10972800" cy="4572000"/>
          </a:xfrm>
        </p:spPr>
        <p:txBody>
          <a:bodyPr>
            <a:normAutofit lnSpcReduction="10000"/>
          </a:bodyPr>
          <a:lstStyle/>
          <a:p>
            <a:pPr marL="64008" indent="0">
              <a:buNone/>
            </a:pPr>
            <a:r>
              <a:rPr lang="en-US" sz="2000" b="1" dirty="0">
                <a:solidFill>
                  <a:schemeClr val="accent1"/>
                </a:solidFill>
                <a:latin typeface="+mj-lt"/>
              </a:rPr>
              <a:t>Discriminator</a:t>
            </a:r>
          </a:p>
          <a:p>
            <a:r>
              <a:rPr lang="en-US" sz="1800" dirty="0"/>
              <a:t>The purpose of this function is to determine the difference between a real and a fake image</a:t>
            </a:r>
          </a:p>
          <a:p>
            <a:r>
              <a:rPr lang="en-US" sz="1800" dirty="0"/>
              <a:t>For example, if we were determining the difference between a giraffe and a “giraffe” generated from a horse image, our model may learn that the giraffe pattern is consistent across the real giraffe image but not the generated image</a:t>
            </a:r>
          </a:p>
          <a:p>
            <a:pPr marL="64008" indent="0">
              <a:buNone/>
            </a:pPr>
            <a:r>
              <a:rPr lang="en-US" sz="2000" b="1" dirty="0">
                <a:solidFill>
                  <a:schemeClr val="accent1"/>
                </a:solidFill>
                <a:latin typeface="+mj-lt"/>
              </a:rPr>
              <a:t>Generator</a:t>
            </a:r>
          </a:p>
          <a:p>
            <a:r>
              <a:rPr lang="en-US" sz="1800" dirty="0"/>
              <a:t>At first, this function might add random noise to the training image</a:t>
            </a:r>
          </a:p>
          <a:p>
            <a:r>
              <a:rPr lang="en-US" sz="1800" dirty="0"/>
              <a:t>Over each training step, it determines which characteristics the discriminator has learned to tell the difference between a real and fake image and applies those characteristics to its image</a:t>
            </a:r>
          </a:p>
          <a:p>
            <a:pPr marL="64008" indent="0">
              <a:buNone/>
            </a:pPr>
            <a:r>
              <a:rPr lang="en-US" sz="2000" b="1" dirty="0">
                <a:solidFill>
                  <a:schemeClr val="accent1"/>
                </a:solidFill>
              </a:rPr>
              <a:t>Adversarial Nature</a:t>
            </a:r>
          </a:p>
          <a:p>
            <a:r>
              <a:rPr lang="en-US" sz="1800" dirty="0">
                <a:solidFill>
                  <a:schemeClr val="bg1"/>
                </a:solidFill>
              </a:rPr>
              <a:t>These functions are in a constant </a:t>
            </a:r>
            <a:r>
              <a:rPr lang="en-US" sz="1800" b="1" i="1" dirty="0">
                <a:solidFill>
                  <a:schemeClr val="bg1"/>
                </a:solidFill>
              </a:rPr>
              <a:t>adversarial</a:t>
            </a:r>
            <a:r>
              <a:rPr lang="en-US" sz="1800" dirty="0">
                <a:solidFill>
                  <a:schemeClr val="bg1"/>
                </a:solidFill>
              </a:rPr>
              <a:t> battle with one another to minimize their respective loss functions</a:t>
            </a:r>
            <a:endParaRPr lang="en-US" sz="1800"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5</a:t>
            </a:fld>
            <a:endParaRPr lang="en-US" dirty="0"/>
          </a:p>
        </p:txBody>
      </p:sp>
    </p:spTree>
    <p:extLst>
      <p:ext uri="{BB962C8B-B14F-4D97-AF65-F5344CB8AC3E}">
        <p14:creationId xmlns:p14="http://schemas.microsoft.com/office/powerpoint/2010/main" val="21380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roup of giraffe standing on top of a grass covered field&#10;&#10;Description automatically generated">
            <a:extLst>
              <a:ext uri="{FF2B5EF4-FFF2-40B4-BE49-F238E27FC236}">
                <a16:creationId xmlns:a16="http://schemas.microsoft.com/office/drawing/2014/main" id="{8AC4E9D2-314B-481C-8342-AA1DBA89D48F}"/>
              </a:ext>
            </a:extLst>
          </p:cNvPr>
          <p:cNvPicPr>
            <a:picLocks noChangeAspect="1"/>
          </p:cNvPicPr>
          <p:nvPr/>
        </p:nvPicPr>
        <p:blipFill rotWithShape="1">
          <a:blip r:embed="rId3"/>
          <a:srcRect l="3218" t="11538" r="55027" b="6410"/>
          <a:stretch/>
        </p:blipFill>
        <p:spPr>
          <a:xfrm>
            <a:off x="5892778" y="2768694"/>
            <a:ext cx="1342116" cy="1327150"/>
          </a:xfrm>
          <a:prstGeom prst="rect">
            <a:avLst/>
          </a:prstGeom>
          <a:effectLst>
            <a:outerShdw blurRad="50800" dist="38100" dir="2700000" algn="tl" rotWithShape="0">
              <a:prstClr val="black">
                <a:alpha val="40000"/>
              </a:prstClr>
            </a:outerShdw>
          </a:effectLst>
        </p:spPr>
      </p:pic>
      <p:pic>
        <p:nvPicPr>
          <p:cNvPr id="40" name="Picture 39" descr="A herd of giraffe standing on top of a field&#10;&#10;Description automatically generated">
            <a:extLst>
              <a:ext uri="{FF2B5EF4-FFF2-40B4-BE49-F238E27FC236}">
                <a16:creationId xmlns:a16="http://schemas.microsoft.com/office/drawing/2014/main" id="{F27C78B0-B71C-4762-AA3E-7E48ACEA241A}"/>
              </a:ext>
            </a:extLst>
          </p:cNvPr>
          <p:cNvPicPr>
            <a:picLocks noChangeAspect="1"/>
          </p:cNvPicPr>
          <p:nvPr/>
        </p:nvPicPr>
        <p:blipFill rotWithShape="1">
          <a:blip r:embed="rId4"/>
          <a:srcRect l="2474" t="8006" r="55299" b="4084"/>
          <a:stretch/>
        </p:blipFill>
        <p:spPr>
          <a:xfrm>
            <a:off x="9922069" y="5161645"/>
            <a:ext cx="1342116" cy="1380374"/>
          </a:xfrm>
          <a:prstGeom prst="rect">
            <a:avLst/>
          </a:prstGeom>
          <a:effectLst>
            <a:outerShdw blurRad="50800" dist="38100" dir="2700000" algn="tl" rotWithShape="0">
              <a:prstClr val="black">
                <a:alpha val="40000"/>
              </a:prstClr>
            </a:outerShdw>
          </a:effectLst>
        </p:spPr>
      </p:pic>
      <p:pic>
        <p:nvPicPr>
          <p:cNvPr id="11" name="Picture 10" descr="A picture containing grass, mammal, outdoor, animal&#10;&#10;Description automatically generated">
            <a:extLst>
              <a:ext uri="{FF2B5EF4-FFF2-40B4-BE49-F238E27FC236}">
                <a16:creationId xmlns:a16="http://schemas.microsoft.com/office/drawing/2014/main" id="{7E778142-6737-463C-BD19-03116C712A80}"/>
              </a:ext>
            </a:extLst>
          </p:cNvPr>
          <p:cNvPicPr>
            <a:picLocks noChangeAspect="1"/>
          </p:cNvPicPr>
          <p:nvPr/>
        </p:nvPicPr>
        <p:blipFill rotWithShape="1">
          <a:blip r:embed="rId5"/>
          <a:srcRect l="2178" t="11468" r="56433" b="4197"/>
          <a:stretch/>
        </p:blipFill>
        <p:spPr>
          <a:xfrm>
            <a:off x="341237" y="2858755"/>
            <a:ext cx="1350011" cy="1350010"/>
          </a:xfrm>
          <a:prstGeom prst="rect">
            <a:avLst/>
          </a:prstGeom>
          <a:effectLst>
            <a:outerShdw blurRad="50800" dist="38100" algn="l" rotWithShape="0">
              <a:prstClr val="black">
                <a:alpha val="40000"/>
              </a:prstClr>
            </a:outerShdw>
          </a:effectLst>
        </p:spPr>
      </p:pic>
      <p:pic>
        <p:nvPicPr>
          <p:cNvPr id="26" name="Picture 25" descr="A zebra standing on top of a grass covered field&#10;&#10;Description automatically generated">
            <a:extLst>
              <a:ext uri="{FF2B5EF4-FFF2-40B4-BE49-F238E27FC236}">
                <a16:creationId xmlns:a16="http://schemas.microsoft.com/office/drawing/2014/main" id="{ABF00209-6488-4F2A-B52E-6D61E109A6DF}"/>
              </a:ext>
            </a:extLst>
          </p:cNvPr>
          <p:cNvPicPr>
            <a:picLocks noChangeAspect="1"/>
          </p:cNvPicPr>
          <p:nvPr/>
        </p:nvPicPr>
        <p:blipFill rotWithShape="1">
          <a:blip r:embed="rId6"/>
          <a:srcRect l="1783" t="10609" r="55687" b="5621"/>
          <a:stretch/>
        </p:blipFill>
        <p:spPr>
          <a:xfrm>
            <a:off x="3630488" y="4973203"/>
            <a:ext cx="1365511" cy="1327151"/>
          </a:xfrm>
          <a:prstGeom prst="rect">
            <a:avLst/>
          </a:prstGeom>
          <a:effectLst>
            <a:outerShdw blurRad="50800" dist="38100" algn="l" rotWithShape="0">
              <a:prstClr val="black">
                <a:alpha val="40000"/>
              </a:prstClr>
            </a:outerShdw>
          </a:effectLst>
        </p:spPr>
      </p:pic>
      <p:pic>
        <p:nvPicPr>
          <p:cNvPr id="30" name="Picture 29" descr="A picture containing grass, outdoor, animal, mammal&#10;&#10;Description automatically generated">
            <a:extLst>
              <a:ext uri="{FF2B5EF4-FFF2-40B4-BE49-F238E27FC236}">
                <a16:creationId xmlns:a16="http://schemas.microsoft.com/office/drawing/2014/main" id="{D541589F-9544-4F65-B52E-12B5477EBC34}"/>
              </a:ext>
            </a:extLst>
          </p:cNvPr>
          <p:cNvPicPr>
            <a:picLocks noChangeAspect="1"/>
          </p:cNvPicPr>
          <p:nvPr/>
        </p:nvPicPr>
        <p:blipFill rotWithShape="1">
          <a:blip r:embed="rId7"/>
          <a:srcRect l="2558" t="10106" r="55008" b="4787"/>
          <a:stretch/>
        </p:blipFill>
        <p:spPr>
          <a:xfrm>
            <a:off x="597924" y="3010634"/>
            <a:ext cx="1389199" cy="1346534"/>
          </a:xfrm>
          <a:prstGeom prst="rect">
            <a:avLst/>
          </a:prstGeom>
          <a:effectLst>
            <a:outerShdw blurRad="50800" dist="38100" algn="l" rotWithShape="0">
              <a:prstClr val="black">
                <a:alpha val="40000"/>
              </a:prstClr>
            </a:outerShdw>
          </a:effectLst>
        </p:spPr>
      </p:pic>
      <p:pic>
        <p:nvPicPr>
          <p:cNvPr id="9" name="Picture 8" descr="A brown horse&#10;&#10;Description automatically generated">
            <a:extLst>
              <a:ext uri="{FF2B5EF4-FFF2-40B4-BE49-F238E27FC236}">
                <a16:creationId xmlns:a16="http://schemas.microsoft.com/office/drawing/2014/main" id="{DD86EAF3-B693-4964-9CD9-E6EF27A9B8F6}"/>
              </a:ext>
            </a:extLst>
          </p:cNvPr>
          <p:cNvPicPr>
            <a:picLocks noChangeAspect="1"/>
          </p:cNvPicPr>
          <p:nvPr/>
        </p:nvPicPr>
        <p:blipFill rotWithShape="1">
          <a:blip r:embed="rId8"/>
          <a:srcRect l="3211" t="9569" r="56234" b="3085"/>
          <a:stretch/>
        </p:blipFill>
        <p:spPr>
          <a:xfrm>
            <a:off x="3803245" y="5052676"/>
            <a:ext cx="1371784" cy="1350010"/>
          </a:xfrm>
          <a:prstGeom prst="rect">
            <a:avLst/>
          </a:prstGeom>
          <a:effectLst>
            <a:outerShdw blurRad="50800" dist="38100" algn="l" rotWithShape="0">
              <a:prstClr val="black">
                <a:alpha val="40000"/>
              </a:prstClr>
            </a:outerShdw>
          </a:effectLst>
        </p:spPr>
      </p:pic>
      <p:sp>
        <p:nvSpPr>
          <p:cNvPr id="2" name="Rectangle 1"/>
          <p:cNvSpPr>
            <a:spLocks noGrp="1"/>
          </p:cNvSpPr>
          <p:nvPr>
            <p:ph type="title"/>
          </p:nvPr>
        </p:nvSpPr>
        <p:spPr/>
        <p:txBody>
          <a:bodyPr/>
          <a:lstStyle/>
          <a:p>
            <a:r>
              <a:rPr lang="en-US" dirty="0"/>
              <a:t>DATA PIPELINE</a:t>
            </a:r>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6</a:t>
            </a:fld>
            <a:endParaRPr lang="en-US" dirty="0"/>
          </a:p>
        </p:txBody>
      </p:sp>
      <p:sp>
        <p:nvSpPr>
          <p:cNvPr id="3" name="Rectangle 2"/>
          <p:cNvSpPr>
            <a:spLocks noGrp="1"/>
          </p:cNvSpPr>
          <p:nvPr>
            <p:ph idx="1"/>
          </p:nvPr>
        </p:nvSpPr>
        <p:spPr>
          <a:xfrm>
            <a:off x="1981200" y="1158955"/>
            <a:ext cx="7726680" cy="571500"/>
          </a:xfrm>
        </p:spPr>
        <p:txBody>
          <a:bodyPr>
            <a:noAutofit/>
          </a:bodyPr>
          <a:lstStyle/>
          <a:p>
            <a:r>
              <a:rPr lang="en-US" sz="1600" dirty="0"/>
              <a:t>For the model to learn the nuances of each domain for translation, it requires a collection of images from both animals for training</a:t>
            </a:r>
          </a:p>
        </p:txBody>
      </p:sp>
      <p:grpSp>
        <p:nvGrpSpPr>
          <p:cNvPr id="50" name="Group 49">
            <a:extLst>
              <a:ext uri="{FF2B5EF4-FFF2-40B4-BE49-F238E27FC236}">
                <a16:creationId xmlns:a16="http://schemas.microsoft.com/office/drawing/2014/main" id="{2F1DA4B6-3CFF-4817-A279-74D72195AA16}"/>
              </a:ext>
            </a:extLst>
          </p:cNvPr>
          <p:cNvGrpSpPr/>
          <p:nvPr/>
        </p:nvGrpSpPr>
        <p:grpSpPr>
          <a:xfrm>
            <a:off x="1207160" y="2002000"/>
            <a:ext cx="3521078" cy="571500"/>
            <a:chOff x="2086238" y="1866900"/>
            <a:chExt cx="3521078" cy="571500"/>
          </a:xfrm>
        </p:grpSpPr>
        <p:grpSp>
          <p:nvGrpSpPr>
            <p:cNvPr id="16" name="Group 15">
              <a:extLst>
                <a:ext uri="{FF2B5EF4-FFF2-40B4-BE49-F238E27FC236}">
                  <a16:creationId xmlns:a16="http://schemas.microsoft.com/office/drawing/2014/main" id="{92B4D1F2-57B4-4296-B895-05D9C201FBF9}"/>
                </a:ext>
                <a:ext uri="{C183D7F6-B498-43B3-948B-1728B52AA6E4}">
                  <adec:decorative xmlns:adec="http://schemas.microsoft.com/office/drawing/2017/decorative" val="1"/>
                </a:ext>
              </a:extLst>
            </p:cNvPr>
            <p:cNvGrpSpPr/>
            <p:nvPr/>
          </p:nvGrpSpPr>
          <p:grpSpPr>
            <a:xfrm>
              <a:off x="2086238" y="1866900"/>
              <a:ext cx="3521078" cy="571500"/>
              <a:chOff x="2636518" y="3171825"/>
              <a:chExt cx="3168969" cy="514350"/>
            </a:xfrm>
          </p:grpSpPr>
          <p:pic>
            <p:nvPicPr>
              <p:cNvPr id="17" name="Graphic 16">
                <a:extLst>
                  <a:ext uri="{FF2B5EF4-FFF2-40B4-BE49-F238E27FC236}">
                    <a16:creationId xmlns:a16="http://schemas.microsoft.com/office/drawing/2014/main" id="{B6AD3AED-D5E2-4C29-8755-E4B2ADF9EAC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38512" y="3171825"/>
                <a:ext cx="2466975" cy="514350"/>
              </a:xfrm>
              <a:prstGeom prst="rect">
                <a:avLst/>
              </a:prstGeom>
            </p:spPr>
          </p:pic>
          <p:pic>
            <p:nvPicPr>
              <p:cNvPr id="18" name="Graphic 17">
                <a:extLst>
                  <a:ext uri="{FF2B5EF4-FFF2-40B4-BE49-F238E27FC236}">
                    <a16:creationId xmlns:a16="http://schemas.microsoft.com/office/drawing/2014/main" id="{A6ED6F43-3391-44F1-ACB4-DAB2C01D10BF}"/>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36518" y="3171825"/>
                <a:ext cx="904875" cy="514350"/>
              </a:xfrm>
              <a:prstGeom prst="rect">
                <a:avLst/>
              </a:prstGeom>
            </p:spPr>
          </p:pic>
        </p:grpSp>
        <p:sp>
          <p:nvSpPr>
            <p:cNvPr id="12" name="Rectangle 2">
              <a:extLst>
                <a:ext uri="{FF2B5EF4-FFF2-40B4-BE49-F238E27FC236}">
                  <a16:creationId xmlns:a16="http://schemas.microsoft.com/office/drawing/2014/main" id="{726B5A03-7F87-4174-B569-E5E11B47BD78}"/>
                </a:ext>
              </a:extLst>
            </p:cNvPr>
            <p:cNvSpPr txBox="1">
              <a:spLocks/>
            </p:cNvSpPr>
            <p:nvPr/>
          </p:nvSpPr>
          <p:spPr>
            <a:xfrm>
              <a:off x="3414711" y="1877670"/>
              <a:ext cx="1828801"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a:spcBef>
                  <a:spcPts val="0"/>
                </a:spcBef>
                <a:buNone/>
              </a:pPr>
              <a:r>
                <a:rPr lang="en-US" sz="1400" b="1" dirty="0"/>
                <a:t>Collection of </a:t>
              </a:r>
            </a:p>
            <a:p>
              <a:pPr marL="0" indent="0" algn="ctr">
                <a:spcBef>
                  <a:spcPts val="0"/>
                </a:spcBef>
                <a:buNone/>
              </a:pPr>
              <a:r>
                <a:rPr lang="en-US" sz="1400" b="1" dirty="0"/>
                <a:t>Horse Images</a:t>
              </a:r>
            </a:p>
          </p:txBody>
        </p:sp>
      </p:grpSp>
      <p:grpSp>
        <p:nvGrpSpPr>
          <p:cNvPr id="19" name="Group 18">
            <a:extLst>
              <a:ext uri="{FF2B5EF4-FFF2-40B4-BE49-F238E27FC236}">
                <a16:creationId xmlns:a16="http://schemas.microsoft.com/office/drawing/2014/main" id="{24C46028-366E-4F67-A5A9-B08CF5110F58}"/>
              </a:ext>
              <a:ext uri="{C183D7F6-B498-43B3-948B-1728B52AA6E4}">
                <adec:decorative xmlns:adec="http://schemas.microsoft.com/office/drawing/2017/decorative" val="1"/>
              </a:ext>
            </a:extLst>
          </p:cNvPr>
          <p:cNvGrpSpPr/>
          <p:nvPr/>
        </p:nvGrpSpPr>
        <p:grpSpPr>
          <a:xfrm>
            <a:off x="6538902" y="2006925"/>
            <a:ext cx="3480329" cy="571500"/>
            <a:chOff x="2673192" y="3171825"/>
            <a:chExt cx="3132295" cy="514350"/>
          </a:xfrm>
        </p:grpSpPr>
        <p:pic>
          <p:nvPicPr>
            <p:cNvPr id="20" name="Graphic 19">
              <a:extLst>
                <a:ext uri="{FF2B5EF4-FFF2-40B4-BE49-F238E27FC236}">
                  <a16:creationId xmlns:a16="http://schemas.microsoft.com/office/drawing/2014/main" id="{0B87D64D-964F-46D7-B928-3AA29C95BDC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38512" y="3171825"/>
              <a:ext cx="2466975" cy="514350"/>
            </a:xfrm>
            <a:prstGeom prst="rect">
              <a:avLst/>
            </a:prstGeom>
          </p:spPr>
        </p:pic>
        <p:pic>
          <p:nvPicPr>
            <p:cNvPr id="21" name="Graphic 20">
              <a:extLst>
                <a:ext uri="{FF2B5EF4-FFF2-40B4-BE49-F238E27FC236}">
                  <a16:creationId xmlns:a16="http://schemas.microsoft.com/office/drawing/2014/main" id="{BA2DF9F9-5B5B-4C03-B98F-60F7655E2AAD}"/>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73192" y="3171825"/>
              <a:ext cx="904875" cy="514350"/>
            </a:xfrm>
            <a:prstGeom prst="rect">
              <a:avLst/>
            </a:prstGeom>
          </p:spPr>
        </p:pic>
      </p:grpSp>
      <p:sp>
        <p:nvSpPr>
          <p:cNvPr id="14" name="Rectangle 2">
            <a:extLst>
              <a:ext uri="{FF2B5EF4-FFF2-40B4-BE49-F238E27FC236}">
                <a16:creationId xmlns:a16="http://schemas.microsoft.com/office/drawing/2014/main" id="{EEE08402-AE66-4BD0-91FE-EE2B207C31A1}"/>
              </a:ext>
            </a:extLst>
          </p:cNvPr>
          <p:cNvSpPr txBox="1">
            <a:spLocks/>
          </p:cNvSpPr>
          <p:nvPr/>
        </p:nvSpPr>
        <p:spPr>
          <a:xfrm>
            <a:off x="7736141" y="2017695"/>
            <a:ext cx="1743074"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a:spcBef>
                <a:spcPts val="0"/>
              </a:spcBef>
              <a:buNone/>
            </a:pPr>
            <a:r>
              <a:rPr lang="en-US" sz="1400" b="1" dirty="0"/>
              <a:t>Collection of </a:t>
            </a:r>
          </a:p>
          <a:p>
            <a:pPr marL="0" indent="0" algn="ctr">
              <a:spcBef>
                <a:spcPts val="0"/>
              </a:spcBef>
              <a:buNone/>
            </a:pPr>
            <a:r>
              <a:rPr lang="en-US" sz="1400" b="1" dirty="0"/>
              <a:t>Giraffe Images</a:t>
            </a:r>
          </a:p>
        </p:txBody>
      </p:sp>
      <p:sp>
        <p:nvSpPr>
          <p:cNvPr id="6" name="TextBox 5">
            <a:extLst>
              <a:ext uri="{FF2B5EF4-FFF2-40B4-BE49-F238E27FC236}">
                <a16:creationId xmlns:a16="http://schemas.microsoft.com/office/drawing/2014/main" id="{48BC9703-646E-41A2-B579-9D4EA71BED8C}"/>
              </a:ext>
            </a:extLst>
          </p:cNvPr>
          <p:cNvSpPr txBox="1"/>
          <p:nvPr/>
        </p:nvSpPr>
        <p:spPr>
          <a:xfrm rot="2185421">
            <a:off x="2338696" y="4498292"/>
            <a:ext cx="1068853" cy="523220"/>
          </a:xfrm>
          <a:prstGeom prst="rect">
            <a:avLst/>
          </a:prstGeom>
          <a:noFill/>
        </p:spPr>
        <p:txBody>
          <a:bodyPr wrap="square" rtlCol="0">
            <a:spAutoFit/>
          </a:bodyPr>
          <a:lstStyle/>
          <a:p>
            <a:pPr algn="ctr"/>
            <a:r>
              <a:rPr lang="en-US" sz="2800" dirty="0">
                <a:solidFill>
                  <a:schemeClr val="bg1"/>
                </a:solidFill>
              </a:rPr>
              <a:t>.  .  . </a:t>
            </a:r>
          </a:p>
        </p:txBody>
      </p:sp>
      <p:sp>
        <p:nvSpPr>
          <p:cNvPr id="31" name="Left Brace 30">
            <a:extLst>
              <a:ext uri="{FF2B5EF4-FFF2-40B4-BE49-F238E27FC236}">
                <a16:creationId xmlns:a16="http://schemas.microsoft.com/office/drawing/2014/main" id="{6843645F-3306-46DD-BFE7-98277DC918DC}"/>
              </a:ext>
            </a:extLst>
          </p:cNvPr>
          <p:cNvSpPr/>
          <p:nvPr/>
        </p:nvSpPr>
        <p:spPr>
          <a:xfrm rot="18502453">
            <a:off x="1930844" y="4014410"/>
            <a:ext cx="457200" cy="3426542"/>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Box 31">
            <a:extLst>
              <a:ext uri="{FF2B5EF4-FFF2-40B4-BE49-F238E27FC236}">
                <a16:creationId xmlns:a16="http://schemas.microsoft.com/office/drawing/2014/main" id="{0BDBED2D-86FE-4651-AB13-A8A0A6266301}"/>
              </a:ext>
            </a:extLst>
          </p:cNvPr>
          <p:cNvSpPr txBox="1"/>
          <p:nvPr/>
        </p:nvSpPr>
        <p:spPr>
          <a:xfrm>
            <a:off x="251380" y="6153636"/>
            <a:ext cx="2163975" cy="646331"/>
          </a:xfrm>
          <a:prstGeom prst="rect">
            <a:avLst/>
          </a:prstGeom>
          <a:noFill/>
        </p:spPr>
        <p:txBody>
          <a:bodyPr wrap="square" rtlCol="0">
            <a:spAutoFit/>
          </a:bodyPr>
          <a:lstStyle/>
          <a:p>
            <a:pPr algn="ctr"/>
            <a:r>
              <a:rPr lang="en-US" dirty="0">
                <a:solidFill>
                  <a:schemeClr val="bg1"/>
                </a:solidFill>
              </a:rPr>
              <a:t>600 </a:t>
            </a:r>
          </a:p>
          <a:p>
            <a:pPr algn="ctr"/>
            <a:r>
              <a:rPr lang="en-US" dirty="0">
                <a:solidFill>
                  <a:schemeClr val="bg1"/>
                </a:solidFill>
              </a:rPr>
              <a:t>Training Images</a:t>
            </a:r>
          </a:p>
        </p:txBody>
      </p:sp>
      <p:pic>
        <p:nvPicPr>
          <p:cNvPr id="36" name="Picture 35" descr="A herd of giraffe walking across a grass covered field&#10;&#10;Description automatically generated">
            <a:extLst>
              <a:ext uri="{FF2B5EF4-FFF2-40B4-BE49-F238E27FC236}">
                <a16:creationId xmlns:a16="http://schemas.microsoft.com/office/drawing/2014/main" id="{5B1C7B40-9FD4-4452-95F0-C53DA1D3D072}"/>
              </a:ext>
            </a:extLst>
          </p:cNvPr>
          <p:cNvPicPr>
            <a:picLocks noChangeAspect="1"/>
          </p:cNvPicPr>
          <p:nvPr/>
        </p:nvPicPr>
        <p:blipFill rotWithShape="1">
          <a:blip r:embed="rId13"/>
          <a:srcRect l="1562" t="7394" r="55378" b="6521"/>
          <a:stretch/>
        </p:blipFill>
        <p:spPr>
          <a:xfrm>
            <a:off x="10080109" y="5286284"/>
            <a:ext cx="1437519" cy="1387882"/>
          </a:xfrm>
          <a:prstGeom prst="rect">
            <a:avLst/>
          </a:prstGeom>
          <a:effectLst>
            <a:outerShdw blurRad="50800" dist="38100" dir="2700000" algn="tl" rotWithShape="0">
              <a:prstClr val="black">
                <a:alpha val="40000"/>
              </a:prstClr>
            </a:outerShdw>
          </a:effectLst>
        </p:spPr>
      </p:pic>
      <p:pic>
        <p:nvPicPr>
          <p:cNvPr id="38" name="Picture 37" descr="A group of giraffe standing on top of a grass covered field&#10;&#10;Description automatically generated">
            <a:extLst>
              <a:ext uri="{FF2B5EF4-FFF2-40B4-BE49-F238E27FC236}">
                <a16:creationId xmlns:a16="http://schemas.microsoft.com/office/drawing/2014/main" id="{12659E64-75D6-467B-8F27-51C6F5ABB35F}"/>
              </a:ext>
            </a:extLst>
          </p:cNvPr>
          <p:cNvPicPr>
            <a:picLocks noChangeAspect="1"/>
          </p:cNvPicPr>
          <p:nvPr/>
        </p:nvPicPr>
        <p:blipFill rotWithShape="1">
          <a:blip r:embed="rId14"/>
          <a:srcRect l="2760" t="12791" r="55061" b="5680"/>
          <a:stretch/>
        </p:blipFill>
        <p:spPr>
          <a:xfrm>
            <a:off x="6038203" y="2942435"/>
            <a:ext cx="1437518" cy="1356806"/>
          </a:xfrm>
          <a:prstGeom prst="rect">
            <a:avLst/>
          </a:prstGeom>
          <a:effectLst>
            <a:outerShdw blurRad="50800" dist="38100" dir="2700000" algn="tl" rotWithShape="0">
              <a:prstClr val="black">
                <a:alpha val="40000"/>
              </a:prstClr>
            </a:outerShdw>
          </a:effectLst>
        </p:spPr>
      </p:pic>
      <p:sp>
        <p:nvSpPr>
          <p:cNvPr id="45" name="Left Brace 44">
            <a:extLst>
              <a:ext uri="{FF2B5EF4-FFF2-40B4-BE49-F238E27FC236}">
                <a16:creationId xmlns:a16="http://schemas.microsoft.com/office/drawing/2014/main" id="{DE8CE678-43B6-4AD1-929B-3D31C59E280B}"/>
              </a:ext>
            </a:extLst>
          </p:cNvPr>
          <p:cNvSpPr/>
          <p:nvPr/>
        </p:nvSpPr>
        <p:spPr>
          <a:xfrm rot="18431041" flipH="1">
            <a:off x="8889716" y="2365364"/>
            <a:ext cx="536054" cy="2984712"/>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BB8608F1-6761-4B15-B276-0F9FA70BFD6D}"/>
              </a:ext>
            </a:extLst>
          </p:cNvPr>
          <p:cNvSpPr txBox="1"/>
          <p:nvPr/>
        </p:nvSpPr>
        <p:spPr>
          <a:xfrm>
            <a:off x="9456632" y="2708291"/>
            <a:ext cx="2125768" cy="646331"/>
          </a:xfrm>
          <a:prstGeom prst="rect">
            <a:avLst/>
          </a:prstGeom>
          <a:noFill/>
        </p:spPr>
        <p:txBody>
          <a:bodyPr wrap="square" rtlCol="0">
            <a:spAutoFit/>
          </a:bodyPr>
          <a:lstStyle/>
          <a:p>
            <a:pPr algn="ctr"/>
            <a:r>
              <a:rPr lang="en-US" dirty="0">
                <a:solidFill>
                  <a:schemeClr val="bg1"/>
                </a:solidFill>
              </a:rPr>
              <a:t>600 </a:t>
            </a:r>
          </a:p>
          <a:p>
            <a:pPr algn="ctr"/>
            <a:r>
              <a:rPr lang="en-US" dirty="0">
                <a:solidFill>
                  <a:schemeClr val="bg1"/>
                </a:solidFill>
              </a:rPr>
              <a:t>Training Images</a:t>
            </a:r>
          </a:p>
        </p:txBody>
      </p:sp>
      <p:sp>
        <p:nvSpPr>
          <p:cNvPr id="47" name="TextBox 46">
            <a:extLst>
              <a:ext uri="{FF2B5EF4-FFF2-40B4-BE49-F238E27FC236}">
                <a16:creationId xmlns:a16="http://schemas.microsoft.com/office/drawing/2014/main" id="{172CA232-E50D-47D2-B31C-D0A26343DCB6}"/>
              </a:ext>
            </a:extLst>
          </p:cNvPr>
          <p:cNvSpPr txBox="1"/>
          <p:nvPr/>
        </p:nvSpPr>
        <p:spPr>
          <a:xfrm rot="2071004">
            <a:off x="8232195" y="4514848"/>
            <a:ext cx="1068853" cy="523220"/>
          </a:xfrm>
          <a:prstGeom prst="rect">
            <a:avLst/>
          </a:prstGeom>
          <a:noFill/>
        </p:spPr>
        <p:txBody>
          <a:bodyPr wrap="square" rtlCol="0">
            <a:spAutoFit/>
          </a:bodyPr>
          <a:lstStyle/>
          <a:p>
            <a:pPr algn="ctr"/>
            <a:r>
              <a:rPr lang="en-US" sz="2800" dirty="0">
                <a:solidFill>
                  <a:schemeClr val="bg1"/>
                </a:solidFill>
              </a:rPr>
              <a:t>.  .  . </a:t>
            </a:r>
          </a:p>
        </p:txBody>
      </p:sp>
      <p:pic>
        <p:nvPicPr>
          <p:cNvPr id="28" name="Picture 27" descr="A brown horse standing in a grassy field&#10;&#10;Description automatically generated">
            <a:extLst>
              <a:ext uri="{FF2B5EF4-FFF2-40B4-BE49-F238E27FC236}">
                <a16:creationId xmlns:a16="http://schemas.microsoft.com/office/drawing/2014/main" id="{5F0086F4-553A-4C07-A1F9-63A6E6E712B8}"/>
              </a:ext>
            </a:extLst>
          </p:cNvPr>
          <p:cNvPicPr>
            <a:picLocks noChangeAspect="1"/>
          </p:cNvPicPr>
          <p:nvPr/>
        </p:nvPicPr>
        <p:blipFill rotWithShape="1">
          <a:blip r:embed="rId15"/>
          <a:srcRect l="3640" t="10212" r="55133" b="4907"/>
          <a:stretch/>
        </p:blipFill>
        <p:spPr>
          <a:xfrm>
            <a:off x="3933770" y="5134083"/>
            <a:ext cx="1399989" cy="1387882"/>
          </a:xfrm>
          <a:prstGeom prst="rect">
            <a:avLst/>
          </a:prstGeom>
          <a:effectLst>
            <a:outerShdw blurRad="50800" dist="38100" algn="l" rotWithShape="0">
              <a:prstClr val="black">
                <a:alpha val="40000"/>
              </a:prstClr>
            </a:outerShdw>
          </a:effectLst>
        </p:spPr>
      </p:pic>
      <p:pic>
        <p:nvPicPr>
          <p:cNvPr id="7" name="Picture 6" descr="A group of brown horses standing next to a horse&#10;&#10;Description automatically generated">
            <a:extLst>
              <a:ext uri="{FF2B5EF4-FFF2-40B4-BE49-F238E27FC236}">
                <a16:creationId xmlns:a16="http://schemas.microsoft.com/office/drawing/2014/main" id="{27BAB24C-0019-4B9D-BE1A-5A40855B7019}"/>
              </a:ext>
            </a:extLst>
          </p:cNvPr>
          <p:cNvPicPr>
            <a:picLocks noChangeAspect="1"/>
          </p:cNvPicPr>
          <p:nvPr/>
        </p:nvPicPr>
        <p:blipFill rotWithShape="1">
          <a:blip r:embed="rId16"/>
          <a:srcRect l="1019" t="12040" r="56042" b="5522"/>
          <a:stretch/>
        </p:blipFill>
        <p:spPr>
          <a:xfrm>
            <a:off x="816217" y="3135287"/>
            <a:ext cx="1371600" cy="1327150"/>
          </a:xfrm>
          <a:prstGeom prst="rect">
            <a:avLst/>
          </a:prstGeom>
          <a:effectLst>
            <a:outerShdw blurRad="50800" dist="38100" algn="l" rotWithShape="0">
              <a:prstClr val="black">
                <a:alpha val="40000"/>
              </a:prstClr>
            </a:outerShdw>
          </a:effectLst>
        </p:spPr>
      </p:pic>
      <p:pic>
        <p:nvPicPr>
          <p:cNvPr id="34" name="Picture 33" descr="A group of giraffe standing on top of a dry grass field&#10;&#10;Description automatically generated">
            <a:extLst>
              <a:ext uri="{FF2B5EF4-FFF2-40B4-BE49-F238E27FC236}">
                <a16:creationId xmlns:a16="http://schemas.microsoft.com/office/drawing/2014/main" id="{FE1BA043-8DAF-42EE-A3AF-3F82DB343F79}"/>
              </a:ext>
            </a:extLst>
          </p:cNvPr>
          <p:cNvPicPr>
            <a:picLocks noChangeAspect="1"/>
          </p:cNvPicPr>
          <p:nvPr/>
        </p:nvPicPr>
        <p:blipFill rotWithShape="1">
          <a:blip r:embed="rId17"/>
          <a:srcRect l="2390" t="7852" r="56108" b="4773"/>
          <a:stretch/>
        </p:blipFill>
        <p:spPr>
          <a:xfrm>
            <a:off x="10372789" y="5500960"/>
            <a:ext cx="1273373" cy="1305352"/>
          </a:xfrm>
          <a:prstGeom prst="rect">
            <a:avLst/>
          </a:prstGeom>
          <a:effectLst>
            <a:outerShdw blurRad="50800" dist="38100" dir="2700000" algn="tl" rotWithShape="0">
              <a:prstClr val="black">
                <a:alpha val="40000"/>
              </a:prstClr>
            </a:outerShdw>
          </a:effectLst>
        </p:spPr>
      </p:pic>
      <p:pic>
        <p:nvPicPr>
          <p:cNvPr id="42" name="Picture 41" descr="A group of giraffe standing on top of a grass covered field&#10;&#10;Description automatically generated">
            <a:extLst>
              <a:ext uri="{FF2B5EF4-FFF2-40B4-BE49-F238E27FC236}">
                <a16:creationId xmlns:a16="http://schemas.microsoft.com/office/drawing/2014/main" id="{9BD498E1-8DF7-4EA6-B368-63B9A8817D6F}"/>
              </a:ext>
            </a:extLst>
          </p:cNvPr>
          <p:cNvPicPr>
            <a:picLocks noChangeAspect="1"/>
          </p:cNvPicPr>
          <p:nvPr/>
        </p:nvPicPr>
        <p:blipFill rotWithShape="1">
          <a:blip r:embed="rId18"/>
          <a:srcRect l="2642" t="9732" r="55870" b="6226"/>
          <a:stretch/>
        </p:blipFill>
        <p:spPr>
          <a:xfrm>
            <a:off x="6326403" y="3078435"/>
            <a:ext cx="1333770" cy="13082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3532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2000"/>
                                        <p:tgtEl>
                                          <p:spTgt spid="6"/>
                                        </p:tgtEl>
                                      </p:cBhvr>
                                    </p:animEffect>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anim calcmode="lin" valueType="num">
                                      <p:cBhvr>
                                        <p:cTn id="36" dur="500" fill="hold"/>
                                        <p:tgtEl>
                                          <p:spTgt spid="9"/>
                                        </p:tgtEl>
                                        <p:attrNameLst>
                                          <p:attrName>ppt_x</p:attrName>
                                        </p:attrNameLst>
                                      </p:cBhvr>
                                      <p:tavLst>
                                        <p:tav tm="0">
                                          <p:val>
                                            <p:strVal val="#ppt_x"/>
                                          </p:val>
                                        </p:tav>
                                        <p:tav tm="100000">
                                          <p:val>
                                            <p:strVal val="#ppt_x"/>
                                          </p:val>
                                        </p:tav>
                                      </p:tavLst>
                                    </p:anim>
                                    <p:anim calcmode="lin" valueType="num">
                                      <p:cBhvr>
                                        <p:cTn id="37" dur="500" fill="hold"/>
                                        <p:tgtEl>
                                          <p:spTgt spid="9"/>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42"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anim calcmode="lin" valueType="num">
                                      <p:cBhvr>
                                        <p:cTn id="42" dur="500" fill="hold"/>
                                        <p:tgtEl>
                                          <p:spTgt spid="28"/>
                                        </p:tgtEl>
                                        <p:attrNameLst>
                                          <p:attrName>ppt_x</p:attrName>
                                        </p:attrNameLst>
                                      </p:cBhvr>
                                      <p:tavLst>
                                        <p:tav tm="0">
                                          <p:val>
                                            <p:strVal val="#ppt_x"/>
                                          </p:val>
                                        </p:tav>
                                        <p:tav tm="100000">
                                          <p:val>
                                            <p:strVal val="#ppt_x"/>
                                          </p:val>
                                        </p:tav>
                                      </p:tavLst>
                                    </p:anim>
                                    <p:anim calcmode="lin" valueType="num">
                                      <p:cBhvr>
                                        <p:cTn id="43" dur="500" fill="hold"/>
                                        <p:tgtEl>
                                          <p:spTgt spid="28"/>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animBg="1"/>
      <p:bldP spid="32" grpId="0"/>
      <p:bldP spid="45" grpId="0" animBg="1"/>
      <p:bldP spid="4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GENERATOR</a:t>
            </a:r>
          </a:p>
        </p:txBody>
      </p:sp>
      <p:sp>
        <p:nvSpPr>
          <p:cNvPr id="11" name="Content Placeholder 10">
            <a:extLst>
              <a:ext uri="{FF2B5EF4-FFF2-40B4-BE49-F238E27FC236}">
                <a16:creationId xmlns:a16="http://schemas.microsoft.com/office/drawing/2014/main" id="{0330EB0D-E8C9-4BB5-A4B7-8990477B2012}"/>
              </a:ext>
            </a:extLst>
          </p:cNvPr>
          <p:cNvSpPr>
            <a:spLocks noGrp="1"/>
          </p:cNvSpPr>
          <p:nvPr>
            <p:ph sz="half" idx="2"/>
          </p:nvPr>
        </p:nvSpPr>
        <p:spPr>
          <a:xfrm>
            <a:off x="914400" y="1371600"/>
            <a:ext cx="5943600" cy="5257800"/>
          </a:xfrm>
        </p:spPr>
        <p:txBody>
          <a:bodyPr>
            <a:noAutofit/>
          </a:bodyPr>
          <a:lstStyle/>
          <a:p>
            <a:pPr marL="64008" indent="0">
              <a:spcBef>
                <a:spcPts val="0"/>
              </a:spcBef>
              <a:buClrTx/>
              <a:buSzTx/>
              <a:buNone/>
            </a:pPr>
            <a:r>
              <a:rPr lang="en-US" sz="1800" b="1" dirty="0">
                <a:solidFill>
                  <a:srgbClr val="C94C25"/>
                </a:solidFill>
              </a:rPr>
              <a:t>Generators G(x) and F(y)</a:t>
            </a:r>
            <a:endParaRPr lang="en-US" sz="1600" b="1" dirty="0">
              <a:solidFill>
                <a:srgbClr val="C94C25"/>
              </a:solidFill>
            </a:endParaRPr>
          </a:p>
          <a:p>
            <a:r>
              <a:rPr lang="en-US" sz="1800" dirty="0"/>
              <a:t>Trained to take input images </a:t>
            </a:r>
            <a:r>
              <a:rPr lang="en-US" sz="1800" b="1" i="1" dirty="0">
                <a:solidFill>
                  <a:srgbClr val="C94C25"/>
                </a:solidFill>
              </a:rPr>
              <a:t>x </a:t>
            </a:r>
            <a:r>
              <a:rPr lang="en-US" sz="1800" dirty="0"/>
              <a:t>and</a:t>
            </a:r>
            <a:r>
              <a:rPr lang="en-US" sz="1800" b="1" i="1" dirty="0">
                <a:solidFill>
                  <a:srgbClr val="C94C25"/>
                </a:solidFill>
              </a:rPr>
              <a:t> y</a:t>
            </a:r>
          </a:p>
          <a:p>
            <a:pPr lvl="1"/>
            <a:r>
              <a:rPr lang="en-US" sz="1600" dirty="0"/>
              <a:t>We’ll consider horse images as </a:t>
            </a:r>
            <a:r>
              <a:rPr lang="en-US" sz="1600" b="1" i="1" dirty="0">
                <a:solidFill>
                  <a:srgbClr val="C94C25"/>
                </a:solidFill>
              </a:rPr>
              <a:t>x</a:t>
            </a:r>
            <a:r>
              <a:rPr lang="en-US" sz="1600" dirty="0"/>
              <a:t> and giraffe images as</a:t>
            </a:r>
            <a:r>
              <a:rPr lang="en-US" sz="1600" b="1" i="1" dirty="0">
                <a:solidFill>
                  <a:srgbClr val="C94C25"/>
                </a:solidFill>
              </a:rPr>
              <a:t> y</a:t>
            </a:r>
          </a:p>
          <a:p>
            <a:r>
              <a:rPr lang="en-US" sz="1800" dirty="0"/>
              <a:t>Based on current node weights, the functions will output our base image in the style of the opposing domain</a:t>
            </a:r>
          </a:p>
          <a:p>
            <a:pPr lvl="1"/>
            <a:r>
              <a:rPr lang="en-US" sz="1600" dirty="0"/>
              <a:t>For example, the horse and giraffe domains will have a horse to giraffe generator </a:t>
            </a:r>
            <a:r>
              <a:rPr lang="en-US" sz="1600" b="1" i="1" dirty="0">
                <a:solidFill>
                  <a:srgbClr val="C94C25"/>
                </a:solidFill>
              </a:rPr>
              <a:t>G(x)</a:t>
            </a:r>
            <a:r>
              <a:rPr lang="en-US" sz="1600" dirty="0"/>
              <a:t> and a giraffe to horse generator </a:t>
            </a:r>
            <a:r>
              <a:rPr lang="en-US" sz="1600" b="1" i="1" dirty="0">
                <a:solidFill>
                  <a:srgbClr val="C94C25"/>
                </a:solidFill>
              </a:rPr>
              <a:t>F(y)</a:t>
            </a:r>
            <a:r>
              <a:rPr lang="en-US" sz="1600" dirty="0"/>
              <a:t> such that:</a:t>
            </a:r>
          </a:p>
          <a:p>
            <a:pPr lvl="2"/>
            <a:r>
              <a:rPr lang="en-US" sz="1600" b="1" i="1" dirty="0">
                <a:solidFill>
                  <a:srgbClr val="C94C25"/>
                </a:solidFill>
              </a:rPr>
              <a:t>G(x) = y</a:t>
            </a:r>
          </a:p>
          <a:p>
            <a:pPr lvl="2"/>
            <a:r>
              <a:rPr lang="en-US" sz="1600" b="1" i="1" dirty="0">
                <a:solidFill>
                  <a:srgbClr val="C94C25"/>
                </a:solidFill>
              </a:rPr>
              <a:t>F(y) = x</a:t>
            </a:r>
          </a:p>
          <a:p>
            <a:pPr lvl="2"/>
            <a:endParaRPr lang="en-US" sz="1600" b="1" i="1" dirty="0">
              <a:solidFill>
                <a:srgbClr val="C94C25"/>
              </a:solidFill>
            </a:endParaRPr>
          </a:p>
        </p:txBody>
      </p:sp>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7</a:t>
            </a:fld>
            <a:endParaRPr lang="en-US" dirty="0"/>
          </a:p>
        </p:txBody>
      </p:sp>
      <p:sp>
        <p:nvSpPr>
          <p:cNvPr id="8" name="Rectangle 7">
            <a:extLst>
              <a:ext uri="{FF2B5EF4-FFF2-40B4-BE49-F238E27FC236}">
                <a16:creationId xmlns:a16="http://schemas.microsoft.com/office/drawing/2014/main" id="{B7AEA9C9-79E3-4463-BD6E-86651968358C}"/>
              </a:ext>
            </a:extLst>
          </p:cNvPr>
          <p:cNvSpPr/>
          <p:nvPr/>
        </p:nvSpPr>
        <p:spPr>
          <a:xfrm>
            <a:off x="9316615" y="1057124"/>
            <a:ext cx="1905000" cy="1077218"/>
          </a:xfrm>
          <a:prstGeom prst="rect">
            <a:avLst/>
          </a:prstGeom>
        </p:spPr>
        <p:txBody>
          <a:bodyPr wrap="square">
            <a:spAutoFit/>
          </a:bodyPr>
          <a:lstStyle/>
          <a:p>
            <a:pPr algn="ctr"/>
            <a:r>
              <a:rPr lang="en-US" sz="3200" b="1" dirty="0">
                <a:solidFill>
                  <a:srgbClr val="C94C25"/>
                </a:solidFill>
              </a:rPr>
              <a:t>Output </a:t>
            </a:r>
          </a:p>
          <a:p>
            <a:pPr algn="ctr"/>
            <a:r>
              <a:rPr lang="en-US" sz="3200" b="1" dirty="0">
                <a:solidFill>
                  <a:srgbClr val="C94C25"/>
                </a:solidFill>
              </a:rPr>
              <a:t>Images</a:t>
            </a:r>
            <a:endParaRPr lang="en-US" sz="3200" dirty="0">
              <a:solidFill>
                <a:srgbClr val="C94C25"/>
              </a:solidFill>
            </a:endParaRPr>
          </a:p>
        </p:txBody>
      </p:sp>
      <p:pic>
        <p:nvPicPr>
          <p:cNvPr id="9" name="Picture 8">
            <a:extLst>
              <a:ext uri="{FF2B5EF4-FFF2-40B4-BE49-F238E27FC236}">
                <a16:creationId xmlns:a16="http://schemas.microsoft.com/office/drawing/2014/main" id="{53EF12B3-5571-4F2D-A942-DE471179C28D}"/>
              </a:ext>
            </a:extLst>
          </p:cNvPr>
          <p:cNvPicPr>
            <a:picLocks noChangeAspect="1"/>
          </p:cNvPicPr>
          <p:nvPr/>
        </p:nvPicPr>
        <p:blipFill rotWithShape="1">
          <a:blip r:embed="rId3"/>
          <a:srcRect l="66796" t="38085" r="3651" b="38344"/>
          <a:stretch/>
        </p:blipFill>
        <p:spPr>
          <a:xfrm>
            <a:off x="9738995" y="5267476"/>
            <a:ext cx="1143000" cy="1066800"/>
          </a:xfrm>
          <a:prstGeom prst="rect">
            <a:avLst/>
          </a:prstGeom>
        </p:spPr>
      </p:pic>
      <p:pic>
        <p:nvPicPr>
          <p:cNvPr id="10" name="Picture 9">
            <a:extLst>
              <a:ext uri="{FF2B5EF4-FFF2-40B4-BE49-F238E27FC236}">
                <a16:creationId xmlns:a16="http://schemas.microsoft.com/office/drawing/2014/main" id="{BFCE21CF-297A-4934-8AA8-C1E139DE2B14}"/>
              </a:ext>
            </a:extLst>
          </p:cNvPr>
          <p:cNvPicPr>
            <a:picLocks noChangeAspect="1"/>
          </p:cNvPicPr>
          <p:nvPr/>
        </p:nvPicPr>
        <p:blipFill rotWithShape="1">
          <a:blip r:embed="rId3"/>
          <a:srcRect l="6977" t="37116" r="63470" b="37231"/>
          <a:stretch/>
        </p:blipFill>
        <p:spPr>
          <a:xfrm>
            <a:off x="7498494" y="5222048"/>
            <a:ext cx="1143001" cy="1161016"/>
          </a:xfrm>
          <a:prstGeom prst="rect">
            <a:avLst/>
          </a:prstGeom>
        </p:spPr>
      </p:pic>
      <p:pic>
        <p:nvPicPr>
          <p:cNvPr id="12" name="Picture 11">
            <a:extLst>
              <a:ext uri="{FF2B5EF4-FFF2-40B4-BE49-F238E27FC236}">
                <a16:creationId xmlns:a16="http://schemas.microsoft.com/office/drawing/2014/main" id="{266AFE46-0425-436A-BAA2-E95B93515ABF}"/>
              </a:ext>
            </a:extLst>
          </p:cNvPr>
          <p:cNvPicPr>
            <a:picLocks noChangeAspect="1"/>
          </p:cNvPicPr>
          <p:nvPr/>
        </p:nvPicPr>
        <p:blipFill rotWithShape="1">
          <a:blip r:embed="rId3"/>
          <a:srcRect l="6977" t="5052" r="63470" b="69296"/>
          <a:stretch/>
        </p:blipFill>
        <p:spPr>
          <a:xfrm>
            <a:off x="7498494" y="2288839"/>
            <a:ext cx="1143001" cy="1161016"/>
          </a:xfrm>
          <a:prstGeom prst="rect">
            <a:avLst/>
          </a:prstGeom>
        </p:spPr>
      </p:pic>
      <p:pic>
        <p:nvPicPr>
          <p:cNvPr id="13" name="Picture 12">
            <a:extLst>
              <a:ext uri="{FF2B5EF4-FFF2-40B4-BE49-F238E27FC236}">
                <a16:creationId xmlns:a16="http://schemas.microsoft.com/office/drawing/2014/main" id="{E3381625-B621-4FF6-AB0E-B28E9FF3E09B}"/>
              </a:ext>
            </a:extLst>
          </p:cNvPr>
          <p:cNvPicPr>
            <a:picLocks noChangeAspect="1"/>
          </p:cNvPicPr>
          <p:nvPr/>
        </p:nvPicPr>
        <p:blipFill rotWithShape="1">
          <a:blip r:embed="rId3"/>
          <a:srcRect l="66506" t="5394" r="5911" b="70087"/>
          <a:stretch/>
        </p:blipFill>
        <p:spPr>
          <a:xfrm>
            <a:off x="9738995" y="2277830"/>
            <a:ext cx="1066800" cy="1109781"/>
          </a:xfrm>
          <a:prstGeom prst="rect">
            <a:avLst/>
          </a:prstGeom>
        </p:spPr>
      </p:pic>
      <p:pic>
        <p:nvPicPr>
          <p:cNvPr id="14" name="Picture 13">
            <a:extLst>
              <a:ext uri="{FF2B5EF4-FFF2-40B4-BE49-F238E27FC236}">
                <a16:creationId xmlns:a16="http://schemas.microsoft.com/office/drawing/2014/main" id="{52538151-302F-4F00-B778-B899E126A7F4}"/>
              </a:ext>
            </a:extLst>
          </p:cNvPr>
          <p:cNvPicPr>
            <a:picLocks noChangeAspect="1"/>
          </p:cNvPicPr>
          <p:nvPr/>
        </p:nvPicPr>
        <p:blipFill rotWithShape="1">
          <a:blip r:embed="rId3"/>
          <a:srcRect l="66133" t="69286" r="4314" b="6914"/>
          <a:stretch/>
        </p:blipFill>
        <p:spPr>
          <a:xfrm>
            <a:off x="9738994" y="3799347"/>
            <a:ext cx="1143001" cy="1077219"/>
          </a:xfrm>
          <a:prstGeom prst="rect">
            <a:avLst/>
          </a:prstGeom>
        </p:spPr>
      </p:pic>
      <p:pic>
        <p:nvPicPr>
          <p:cNvPr id="15" name="Picture 14">
            <a:extLst>
              <a:ext uri="{FF2B5EF4-FFF2-40B4-BE49-F238E27FC236}">
                <a16:creationId xmlns:a16="http://schemas.microsoft.com/office/drawing/2014/main" id="{0261C302-2068-42D9-A05F-8050A1037957}"/>
              </a:ext>
            </a:extLst>
          </p:cNvPr>
          <p:cNvPicPr>
            <a:picLocks noChangeAspect="1"/>
          </p:cNvPicPr>
          <p:nvPr/>
        </p:nvPicPr>
        <p:blipFill rotWithShape="1">
          <a:blip r:embed="rId3"/>
          <a:srcRect l="6977" t="68875" r="63470" b="5472"/>
          <a:stretch/>
        </p:blipFill>
        <p:spPr>
          <a:xfrm>
            <a:off x="7498494" y="3755443"/>
            <a:ext cx="1143001" cy="1161017"/>
          </a:xfrm>
          <a:prstGeom prst="rect">
            <a:avLst/>
          </a:prstGeom>
        </p:spPr>
      </p:pic>
      <p:sp>
        <p:nvSpPr>
          <p:cNvPr id="18" name="Rectangle 17">
            <a:extLst>
              <a:ext uri="{FF2B5EF4-FFF2-40B4-BE49-F238E27FC236}">
                <a16:creationId xmlns:a16="http://schemas.microsoft.com/office/drawing/2014/main" id="{668D5B11-1B2F-4DBC-9470-4CBE1085C186}"/>
              </a:ext>
            </a:extLst>
          </p:cNvPr>
          <p:cNvSpPr/>
          <p:nvPr/>
        </p:nvSpPr>
        <p:spPr>
          <a:xfrm>
            <a:off x="6820554" y="1069748"/>
            <a:ext cx="2438400" cy="1077218"/>
          </a:xfrm>
          <a:prstGeom prst="rect">
            <a:avLst/>
          </a:prstGeom>
        </p:spPr>
        <p:txBody>
          <a:bodyPr wrap="square">
            <a:spAutoFit/>
          </a:bodyPr>
          <a:lstStyle/>
          <a:p>
            <a:pPr algn="ctr"/>
            <a:r>
              <a:rPr lang="en-US" sz="3200" b="1" dirty="0">
                <a:solidFill>
                  <a:srgbClr val="C94C25"/>
                </a:solidFill>
              </a:rPr>
              <a:t>Input </a:t>
            </a:r>
          </a:p>
          <a:p>
            <a:pPr algn="ctr"/>
            <a:r>
              <a:rPr lang="en-US" sz="3200" b="1" dirty="0">
                <a:solidFill>
                  <a:srgbClr val="C94C25"/>
                </a:solidFill>
              </a:rPr>
              <a:t>Images</a:t>
            </a:r>
            <a:endParaRPr lang="en-US" sz="3200" dirty="0">
              <a:solidFill>
                <a:srgbClr val="C94C25"/>
              </a:solidFill>
            </a:endParaRPr>
          </a:p>
        </p:txBody>
      </p:sp>
    </p:spTree>
    <p:extLst>
      <p:ext uri="{BB962C8B-B14F-4D97-AF65-F5344CB8AC3E}">
        <p14:creationId xmlns:p14="http://schemas.microsoft.com/office/powerpoint/2010/main" val="40074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1000"/>
                                        <p:tgtEl>
                                          <p:spTgt spid="11">
                                            <p:txEl>
                                              <p:pRg st="2" end="2"/>
                                            </p:txEl>
                                          </p:spTgt>
                                        </p:tgtEl>
                                      </p:cBhvr>
                                    </p:animEffect>
                                    <p:anim calcmode="lin" valueType="num">
                                      <p:cBhvr>
                                        <p:cTn id="2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1">
                                            <p:txEl>
                                              <p:pRg st="3" end="3"/>
                                            </p:txEl>
                                          </p:spTgt>
                                        </p:tgtEl>
                                        <p:attrNameLst>
                                          <p:attrName>style.visibility</p:attrName>
                                        </p:attrNameLst>
                                      </p:cBhvr>
                                      <p:to>
                                        <p:strVal val="visible"/>
                                      </p:to>
                                    </p:set>
                                    <p:animEffect transition="in" filter="fade">
                                      <p:cBhvr>
                                        <p:cTn id="40" dur="1000"/>
                                        <p:tgtEl>
                                          <p:spTgt spid="11">
                                            <p:txEl>
                                              <p:pRg st="3" end="3"/>
                                            </p:txEl>
                                          </p:spTgt>
                                        </p:tgtEl>
                                      </p:cBhvr>
                                    </p:animEffect>
                                    <p:anim calcmode="lin" valueType="num">
                                      <p:cBhvr>
                                        <p:cTn id="41"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1">
                                            <p:txEl>
                                              <p:pRg st="4" end="4"/>
                                            </p:txEl>
                                          </p:spTgt>
                                        </p:tgtEl>
                                        <p:attrNameLst>
                                          <p:attrName>style.visibility</p:attrName>
                                        </p:attrNameLst>
                                      </p:cBhvr>
                                      <p:to>
                                        <p:strVal val="visible"/>
                                      </p:to>
                                    </p:set>
                                    <p:animEffect transition="in" filter="fade">
                                      <p:cBhvr>
                                        <p:cTn id="47" dur="1000"/>
                                        <p:tgtEl>
                                          <p:spTgt spid="11">
                                            <p:txEl>
                                              <p:pRg st="4" end="4"/>
                                            </p:txEl>
                                          </p:spTgt>
                                        </p:tgtEl>
                                      </p:cBhvr>
                                    </p:animEffect>
                                    <p:anim calcmode="lin" valueType="num">
                                      <p:cBhvr>
                                        <p:cTn id="4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1">
                                            <p:txEl>
                                              <p:pRg st="5" end="5"/>
                                            </p:txEl>
                                          </p:spTgt>
                                        </p:tgtEl>
                                        <p:attrNameLst>
                                          <p:attrName>style.visibility</p:attrName>
                                        </p:attrNameLst>
                                      </p:cBhvr>
                                      <p:to>
                                        <p:strVal val="visible"/>
                                      </p:to>
                                    </p:set>
                                    <p:animEffect transition="in" filter="fade">
                                      <p:cBhvr>
                                        <p:cTn id="54" dur="1000"/>
                                        <p:tgtEl>
                                          <p:spTgt spid="11">
                                            <p:txEl>
                                              <p:pRg st="5" end="5"/>
                                            </p:txEl>
                                          </p:spTgt>
                                        </p:tgtEl>
                                      </p:cBhvr>
                                    </p:animEffect>
                                    <p:anim calcmode="lin" valueType="num">
                                      <p:cBhvr>
                                        <p:cTn id="55"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1">
                                            <p:txEl>
                                              <p:pRg st="6" end="6"/>
                                            </p:txEl>
                                          </p:spTgt>
                                        </p:tgtEl>
                                        <p:attrNameLst>
                                          <p:attrName>style.visibility</p:attrName>
                                        </p:attrNameLst>
                                      </p:cBhvr>
                                      <p:to>
                                        <p:strVal val="visible"/>
                                      </p:to>
                                    </p:set>
                                    <p:animEffect transition="in" filter="fade">
                                      <p:cBhvr>
                                        <p:cTn id="59" dur="1000"/>
                                        <p:tgtEl>
                                          <p:spTgt spid="11">
                                            <p:txEl>
                                              <p:pRg st="6" end="6"/>
                                            </p:txEl>
                                          </p:spTgt>
                                        </p:tgtEl>
                                      </p:cBhvr>
                                    </p:animEffect>
                                    <p:anim calcmode="lin" valueType="num">
                                      <p:cBhvr>
                                        <p:cTn id="60"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61"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1000"/>
                                        <p:tgtEl>
                                          <p:spTgt spid="8"/>
                                        </p:tgtEl>
                                      </p:cBhvr>
                                    </p:animEffect>
                                    <p:anim calcmode="lin" valueType="num">
                                      <p:cBhvr>
                                        <p:cTn id="67" dur="1000" fill="hold"/>
                                        <p:tgtEl>
                                          <p:spTgt spid="8"/>
                                        </p:tgtEl>
                                        <p:attrNameLst>
                                          <p:attrName>ppt_x</p:attrName>
                                        </p:attrNameLst>
                                      </p:cBhvr>
                                      <p:tavLst>
                                        <p:tav tm="0">
                                          <p:val>
                                            <p:strVal val="#ppt_x"/>
                                          </p:val>
                                        </p:tav>
                                        <p:tav tm="100000">
                                          <p:val>
                                            <p:strVal val="#ppt_x"/>
                                          </p:val>
                                        </p:tav>
                                      </p:tavLst>
                                    </p:anim>
                                    <p:anim calcmode="lin" valueType="num">
                                      <p:cBhvr>
                                        <p:cTn id="68" dur="1000" fill="hold"/>
                                        <p:tgtEl>
                                          <p:spTgt spid="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1000" fill="hold"/>
                                        <p:tgtEl>
                                          <p:spTgt spid="1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1000"/>
                                        <p:tgtEl>
                                          <p:spTgt spid="9"/>
                                        </p:tgtEl>
                                      </p:cBhvr>
                                    </p:animEffect>
                                    <p:anim calcmode="lin" valueType="num">
                                      <p:cBhvr>
                                        <p:cTn id="82" dur="1000" fill="hold"/>
                                        <p:tgtEl>
                                          <p:spTgt spid="9"/>
                                        </p:tgtEl>
                                        <p:attrNameLst>
                                          <p:attrName>ppt_x</p:attrName>
                                        </p:attrNameLst>
                                      </p:cBhvr>
                                      <p:tavLst>
                                        <p:tav tm="0">
                                          <p:val>
                                            <p:strVal val="#ppt_x"/>
                                          </p:val>
                                        </p:tav>
                                        <p:tav tm="100000">
                                          <p:val>
                                            <p:strVal val="#ppt_x"/>
                                          </p:val>
                                        </p:tav>
                                      </p:tavLst>
                                    </p:anim>
                                    <p:anim calcmode="lin" valueType="num">
                                      <p:cBhvr>
                                        <p:cTn id="8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22301" y="381198"/>
            <a:ext cx="4483100" cy="675926"/>
          </a:xfrm>
        </p:spPr>
        <p:txBody>
          <a:bodyPr/>
          <a:lstStyle/>
          <a:p>
            <a:r>
              <a:rPr lang="en-US" dirty="0"/>
              <a:t>DISCRIMINATOR</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0330EB0D-E8C9-4BB5-A4B7-8990477B2012}"/>
                  </a:ext>
                </a:extLst>
              </p:cNvPr>
              <p:cNvSpPr>
                <a:spLocks noGrp="1"/>
              </p:cNvSpPr>
              <p:nvPr>
                <p:ph sz="half" idx="2"/>
              </p:nvPr>
            </p:nvSpPr>
            <p:spPr>
              <a:xfrm>
                <a:off x="786632" y="1417637"/>
                <a:ext cx="6019800" cy="5053892"/>
              </a:xfrm>
            </p:spPr>
            <p:txBody>
              <a:bodyPr>
                <a:noAutofit/>
              </a:bodyPr>
              <a:lstStyle/>
              <a:p>
                <a:pPr marL="64008" indent="0">
                  <a:spcBef>
                    <a:spcPts val="0"/>
                  </a:spcBef>
                  <a:buClrTx/>
                  <a:buSzTx/>
                  <a:buNone/>
                </a:pPr>
                <a:r>
                  <a:rPr lang="en-US" sz="1800" b="1" dirty="0">
                    <a:solidFill>
                      <a:srgbClr val="C94C25"/>
                    </a:solidFill>
                  </a:rPr>
                  <a:t>Discriminators </a:t>
                </a:r>
                <a14:m>
                  <m:oMath xmlns:m="http://schemas.openxmlformats.org/officeDocument/2006/math">
                    <m:sSub>
                      <m:sSubPr>
                        <m:ctrlPr>
                          <a:rPr lang="en-US" sz="1800" b="1" i="1">
                            <a:solidFill>
                              <a:srgbClr val="C94C25"/>
                            </a:solidFill>
                            <a:latin typeface="Cambria Math" panose="02040503050406030204" pitchFamily="18" charset="0"/>
                          </a:rPr>
                        </m:ctrlPr>
                      </m:sSubPr>
                      <m:e>
                        <m:r>
                          <a:rPr lang="en-US" sz="1800" b="1" i="1">
                            <a:solidFill>
                              <a:srgbClr val="C94C25"/>
                            </a:solidFill>
                            <a:latin typeface="Cambria Math" panose="02040503050406030204" pitchFamily="18" charset="0"/>
                          </a:rPr>
                          <m:t>𝑫</m:t>
                        </m:r>
                      </m:e>
                      <m:sub>
                        <m:r>
                          <a:rPr lang="en-US" sz="1800" b="1" i="1">
                            <a:solidFill>
                              <a:srgbClr val="C94C25"/>
                            </a:solidFill>
                            <a:latin typeface="Cambria Math" panose="02040503050406030204" pitchFamily="18" charset="0"/>
                          </a:rPr>
                          <m:t>𝒙</m:t>
                        </m:r>
                      </m:sub>
                    </m:sSub>
                  </m:oMath>
                </a14:m>
                <a:r>
                  <a:rPr lang="en-US" sz="1800" b="1" i="1" dirty="0">
                    <a:solidFill>
                      <a:srgbClr val="C94C25"/>
                    </a:solidFill>
                  </a:rPr>
                  <a:t>(x)</a:t>
                </a:r>
                <a:r>
                  <a:rPr lang="en-US" sz="1800" b="1" dirty="0">
                    <a:solidFill>
                      <a:srgbClr val="C94C25"/>
                    </a:solidFill>
                  </a:rPr>
                  <a:t> and </a:t>
                </a:r>
                <a14:m>
                  <m:oMath xmlns:m="http://schemas.openxmlformats.org/officeDocument/2006/math">
                    <m:sSub>
                      <m:sSubPr>
                        <m:ctrlPr>
                          <a:rPr lang="en-US" sz="1800" b="1" i="1">
                            <a:solidFill>
                              <a:srgbClr val="C94C25"/>
                            </a:solidFill>
                            <a:latin typeface="Cambria Math" panose="02040503050406030204" pitchFamily="18" charset="0"/>
                          </a:rPr>
                        </m:ctrlPr>
                      </m:sSubPr>
                      <m:e>
                        <m:r>
                          <a:rPr lang="en-US" sz="1800" b="1" i="1">
                            <a:solidFill>
                              <a:srgbClr val="C94C25"/>
                            </a:solidFill>
                            <a:latin typeface="Cambria Math" panose="02040503050406030204" pitchFamily="18" charset="0"/>
                          </a:rPr>
                          <m:t>𝑫</m:t>
                        </m:r>
                      </m:e>
                      <m:sub>
                        <m:r>
                          <a:rPr lang="en-US" sz="1800" b="1" i="1" smtClean="0">
                            <a:solidFill>
                              <a:srgbClr val="C94C25"/>
                            </a:solidFill>
                            <a:latin typeface="Cambria Math" panose="02040503050406030204" pitchFamily="18" charset="0"/>
                          </a:rPr>
                          <m:t>𝒚</m:t>
                        </m:r>
                      </m:sub>
                    </m:sSub>
                  </m:oMath>
                </a14:m>
                <a:r>
                  <a:rPr lang="en-US" sz="1800" b="1" i="1" dirty="0">
                    <a:solidFill>
                      <a:srgbClr val="C94C25"/>
                    </a:solidFill>
                  </a:rPr>
                  <a:t>(y)</a:t>
                </a:r>
                <a:r>
                  <a:rPr lang="en-US" sz="1800" b="1" dirty="0">
                    <a:solidFill>
                      <a:srgbClr val="C94C25"/>
                    </a:solidFill>
                  </a:rPr>
                  <a:t> </a:t>
                </a:r>
                <a:endParaRPr lang="en-US" sz="1800" b="1" i="1" dirty="0">
                  <a:solidFill>
                    <a:srgbClr val="C94C25"/>
                  </a:solidFill>
                </a:endParaRPr>
              </a:p>
              <a:p>
                <a14:m>
                  <m:oMath xmlns:m="http://schemas.openxmlformats.org/officeDocument/2006/math">
                    <m:sSub>
                      <m:sSubPr>
                        <m:ctrlPr>
                          <a:rPr lang="en-US" sz="1800" b="1" i="1" smtClean="0">
                            <a:solidFill>
                              <a:srgbClr val="C94C25"/>
                            </a:solidFill>
                            <a:latin typeface="Cambria Math" panose="02040503050406030204" pitchFamily="18" charset="0"/>
                          </a:rPr>
                        </m:ctrlPr>
                      </m:sSubPr>
                      <m:e>
                        <m:r>
                          <a:rPr lang="en-US" sz="1800" b="1" i="1">
                            <a:solidFill>
                              <a:srgbClr val="C94C25"/>
                            </a:solidFill>
                            <a:latin typeface="Cambria Math" panose="02040503050406030204" pitchFamily="18" charset="0"/>
                          </a:rPr>
                          <m:t>𝑫</m:t>
                        </m:r>
                      </m:e>
                      <m:sub>
                        <m:r>
                          <a:rPr lang="en-US" sz="1800" b="1" i="1" smtClean="0">
                            <a:solidFill>
                              <a:srgbClr val="C94C25"/>
                            </a:solidFill>
                            <a:latin typeface="Cambria Math" panose="02040503050406030204" pitchFamily="18" charset="0"/>
                          </a:rPr>
                          <m:t>𝒚</m:t>
                        </m:r>
                      </m:sub>
                    </m:sSub>
                    <m:r>
                      <a:rPr lang="en-US" sz="1800" b="1" i="1">
                        <a:solidFill>
                          <a:srgbClr val="C94C25"/>
                        </a:solidFill>
                        <a:latin typeface="Cambria Math" panose="02040503050406030204" pitchFamily="18" charset="0"/>
                      </a:rPr>
                      <m:t> </m:t>
                    </m:r>
                  </m:oMath>
                </a14:m>
                <a:r>
                  <a:rPr lang="en-US" sz="1800" dirty="0"/>
                  <a:t>trained to take input images </a:t>
                </a:r>
                <a:r>
                  <a:rPr lang="en-US" sz="1800" b="1" i="1" dirty="0">
                    <a:solidFill>
                      <a:srgbClr val="C94C25"/>
                    </a:solidFill>
                  </a:rPr>
                  <a:t>y</a:t>
                </a:r>
                <a:r>
                  <a:rPr lang="en-US" sz="1800" dirty="0"/>
                  <a:t> and </a:t>
                </a:r>
                <a:r>
                  <a:rPr lang="en-US" sz="1800" b="1" i="1" dirty="0">
                    <a:solidFill>
                      <a:srgbClr val="C94C25"/>
                    </a:solidFill>
                  </a:rPr>
                  <a:t>G(x)</a:t>
                </a:r>
              </a:p>
              <a:p>
                <a:pPr lvl="1"/>
                <a:r>
                  <a:rPr lang="en-US" sz="1600" dirty="0"/>
                  <a:t>We’ll consider giraffe images as </a:t>
                </a:r>
                <a:r>
                  <a:rPr lang="en-US" sz="1600" b="1" i="1" dirty="0">
                    <a:solidFill>
                      <a:srgbClr val="C94C25"/>
                    </a:solidFill>
                  </a:rPr>
                  <a:t>y </a:t>
                </a:r>
                <a:r>
                  <a:rPr lang="en-US" sz="1600" dirty="0"/>
                  <a:t>and horse images turned into giraffes as </a:t>
                </a:r>
                <a:r>
                  <a:rPr lang="en-US" sz="1600" b="1" i="1" dirty="0">
                    <a:solidFill>
                      <a:srgbClr val="C94C25"/>
                    </a:solidFill>
                  </a:rPr>
                  <a:t>G(x)</a:t>
                </a:r>
                <a:endParaRPr lang="en-US" sz="1600" dirty="0"/>
              </a:p>
              <a:p>
                <a:r>
                  <a:rPr lang="en-US" sz="1800" dirty="0"/>
                  <a:t>Based on current node weights, the function will output its prediction on the input image</a:t>
                </a:r>
              </a:p>
              <a:p>
                <a:pPr lvl="1"/>
                <a:r>
                  <a:rPr lang="en-US" sz="1600" dirty="0"/>
                  <a:t>The discriminator </a:t>
                </a:r>
                <a14:m>
                  <m:oMath xmlns:m="http://schemas.openxmlformats.org/officeDocument/2006/math">
                    <m:sSub>
                      <m:sSubPr>
                        <m:ctrlPr>
                          <a:rPr lang="en-US" sz="1600" b="1" i="1">
                            <a:solidFill>
                              <a:srgbClr val="C94C25"/>
                            </a:solidFill>
                            <a:latin typeface="Cambria Math" panose="02040503050406030204" pitchFamily="18" charset="0"/>
                          </a:rPr>
                        </m:ctrlPr>
                      </m:sSubPr>
                      <m:e>
                        <m:r>
                          <a:rPr lang="en-US" sz="1600" b="1" i="1">
                            <a:solidFill>
                              <a:srgbClr val="C94C25"/>
                            </a:solidFill>
                            <a:latin typeface="Cambria Math" panose="02040503050406030204" pitchFamily="18" charset="0"/>
                          </a:rPr>
                          <m:t>𝑫</m:t>
                        </m:r>
                      </m:e>
                      <m:sub>
                        <m:r>
                          <a:rPr lang="en-US" sz="1600" b="1" i="1">
                            <a:solidFill>
                              <a:srgbClr val="C94C25"/>
                            </a:solidFill>
                            <a:latin typeface="Cambria Math" panose="02040503050406030204" pitchFamily="18" charset="0"/>
                          </a:rPr>
                          <m:t>𝒚</m:t>
                        </m:r>
                      </m:sub>
                    </m:sSub>
                  </m:oMath>
                </a14:m>
                <a:r>
                  <a:rPr lang="en-US" sz="1600" b="1" dirty="0">
                    <a:solidFill>
                      <a:srgbClr val="C94C25"/>
                    </a:solidFill>
                  </a:rPr>
                  <a:t> </a:t>
                </a:r>
                <a:r>
                  <a:rPr lang="en-US" sz="1600" dirty="0"/>
                  <a:t>will be determining if the image is a real giraffe or a giraffe created by the generator</a:t>
                </a:r>
              </a:p>
              <a:p>
                <a:pPr lvl="1"/>
                <a:r>
                  <a:rPr lang="en-US" sz="1600" dirty="0"/>
                  <a:t>Just like with the generator, there will need to be a horse discriminator </a:t>
                </a:r>
                <a14:m>
                  <m:oMath xmlns:m="http://schemas.openxmlformats.org/officeDocument/2006/math">
                    <m:sSub>
                      <m:sSubPr>
                        <m:ctrlPr>
                          <a:rPr lang="en-US" sz="1600" b="1" i="1">
                            <a:solidFill>
                              <a:srgbClr val="C94C25"/>
                            </a:solidFill>
                            <a:latin typeface="Cambria Math" panose="02040503050406030204" pitchFamily="18" charset="0"/>
                          </a:rPr>
                        </m:ctrlPr>
                      </m:sSubPr>
                      <m:e>
                        <m:r>
                          <a:rPr lang="en-US" sz="1600" b="1" i="1">
                            <a:solidFill>
                              <a:srgbClr val="C94C25"/>
                            </a:solidFill>
                            <a:latin typeface="Cambria Math" panose="02040503050406030204" pitchFamily="18" charset="0"/>
                          </a:rPr>
                          <m:t>𝑫</m:t>
                        </m:r>
                      </m:e>
                      <m:sub>
                        <m:r>
                          <a:rPr lang="en-US" sz="1600" b="1" i="1">
                            <a:solidFill>
                              <a:srgbClr val="C94C25"/>
                            </a:solidFill>
                            <a:latin typeface="Cambria Math" panose="02040503050406030204" pitchFamily="18" charset="0"/>
                          </a:rPr>
                          <m:t>𝒙</m:t>
                        </m:r>
                      </m:sub>
                    </m:sSub>
                  </m:oMath>
                </a14:m>
                <a:r>
                  <a:rPr lang="en-US" sz="1600" b="1" dirty="0">
                    <a:solidFill>
                      <a:srgbClr val="C94C25"/>
                    </a:solidFill>
                  </a:rPr>
                  <a:t> </a:t>
                </a:r>
                <a:r>
                  <a:rPr lang="en-US" sz="1600" dirty="0"/>
                  <a:t>and a giraffe discriminator </a:t>
                </a:r>
                <a14:m>
                  <m:oMath xmlns:m="http://schemas.openxmlformats.org/officeDocument/2006/math">
                    <m:sSub>
                      <m:sSubPr>
                        <m:ctrlPr>
                          <a:rPr lang="en-US" sz="1600" b="1" i="1">
                            <a:solidFill>
                              <a:srgbClr val="C94C25"/>
                            </a:solidFill>
                            <a:latin typeface="Cambria Math" panose="02040503050406030204" pitchFamily="18" charset="0"/>
                          </a:rPr>
                        </m:ctrlPr>
                      </m:sSubPr>
                      <m:e>
                        <m:r>
                          <a:rPr lang="en-US" sz="1600" b="1" i="1">
                            <a:solidFill>
                              <a:srgbClr val="C94C25"/>
                            </a:solidFill>
                            <a:latin typeface="Cambria Math" panose="02040503050406030204" pitchFamily="18" charset="0"/>
                          </a:rPr>
                          <m:t>𝑫</m:t>
                        </m:r>
                      </m:e>
                      <m:sub>
                        <m:r>
                          <a:rPr lang="en-US" sz="1600" b="1" i="1">
                            <a:solidFill>
                              <a:srgbClr val="C94C25"/>
                            </a:solidFill>
                            <a:latin typeface="Cambria Math" panose="02040503050406030204" pitchFamily="18" charset="0"/>
                          </a:rPr>
                          <m:t>𝒚</m:t>
                        </m:r>
                      </m:sub>
                    </m:sSub>
                  </m:oMath>
                </a14:m>
                <a:r>
                  <a:rPr lang="en-US" sz="1600" dirty="0"/>
                  <a:t> such that:</a:t>
                </a:r>
              </a:p>
              <a:p>
                <a:pPr lvl="2"/>
                <a14:m>
                  <m:oMath xmlns:m="http://schemas.openxmlformats.org/officeDocument/2006/math">
                    <m:sSub>
                      <m:sSubPr>
                        <m:ctrlPr>
                          <a:rPr lang="en-US" sz="1600" b="1" i="1">
                            <a:solidFill>
                              <a:srgbClr val="C94C25"/>
                            </a:solidFill>
                            <a:latin typeface="Cambria Math" panose="02040503050406030204" pitchFamily="18" charset="0"/>
                          </a:rPr>
                        </m:ctrlPr>
                      </m:sSubPr>
                      <m:e>
                        <m:r>
                          <a:rPr lang="en-US" sz="1600" b="1" i="1">
                            <a:solidFill>
                              <a:srgbClr val="C94C25"/>
                            </a:solidFill>
                            <a:latin typeface="Cambria Math" panose="02040503050406030204" pitchFamily="18" charset="0"/>
                          </a:rPr>
                          <m:t>𝑫</m:t>
                        </m:r>
                      </m:e>
                      <m:sub>
                        <m:r>
                          <a:rPr lang="en-US" sz="1600" b="1" i="1">
                            <a:solidFill>
                              <a:srgbClr val="C94C25"/>
                            </a:solidFill>
                            <a:latin typeface="Cambria Math" panose="02040503050406030204" pitchFamily="18" charset="0"/>
                          </a:rPr>
                          <m:t>𝒚</m:t>
                        </m:r>
                      </m:sub>
                    </m:sSub>
                  </m:oMath>
                </a14:m>
                <a:r>
                  <a:rPr lang="en-US" sz="1600" b="1" i="1" dirty="0">
                    <a:solidFill>
                      <a:srgbClr val="C94C25"/>
                    </a:solidFill>
                  </a:rPr>
                  <a:t>( y )          =    1     for real</a:t>
                </a:r>
              </a:p>
              <a:p>
                <a:pPr lvl="2"/>
                <a14:m>
                  <m:oMath xmlns:m="http://schemas.openxmlformats.org/officeDocument/2006/math">
                    <m:sSub>
                      <m:sSubPr>
                        <m:ctrlPr>
                          <a:rPr lang="en-US" sz="1600" b="1" i="1">
                            <a:solidFill>
                              <a:srgbClr val="C94C25"/>
                            </a:solidFill>
                            <a:latin typeface="Cambria Math" panose="02040503050406030204" pitchFamily="18" charset="0"/>
                          </a:rPr>
                        </m:ctrlPr>
                      </m:sSubPr>
                      <m:e>
                        <m:r>
                          <a:rPr lang="en-US" sz="1600" b="1" i="1">
                            <a:solidFill>
                              <a:srgbClr val="C94C25"/>
                            </a:solidFill>
                            <a:latin typeface="Cambria Math" panose="02040503050406030204" pitchFamily="18" charset="0"/>
                          </a:rPr>
                          <m:t>𝑫</m:t>
                        </m:r>
                      </m:e>
                      <m:sub>
                        <m:r>
                          <a:rPr lang="en-US" sz="1600" b="1" i="1">
                            <a:solidFill>
                              <a:srgbClr val="C94C25"/>
                            </a:solidFill>
                            <a:latin typeface="Cambria Math" panose="02040503050406030204" pitchFamily="18" charset="0"/>
                          </a:rPr>
                          <m:t>𝒚</m:t>
                        </m:r>
                      </m:sub>
                    </m:sSub>
                  </m:oMath>
                </a14:m>
                <a:r>
                  <a:rPr lang="en-US" sz="1600" b="1" i="1" dirty="0">
                    <a:solidFill>
                      <a:srgbClr val="C94C25"/>
                    </a:solidFill>
                  </a:rPr>
                  <a:t>( G(x) )     =    0     for fake</a:t>
                </a:r>
                <a:endParaRPr lang="en-US" sz="1600" i="1" dirty="0"/>
              </a:p>
            </p:txBody>
          </p:sp>
        </mc:Choice>
        <mc:Fallback xmlns="">
          <p:sp>
            <p:nvSpPr>
              <p:cNvPr id="11" name="Content Placeholder 10">
                <a:extLst>
                  <a:ext uri="{FF2B5EF4-FFF2-40B4-BE49-F238E27FC236}">
                    <a16:creationId xmlns:a16="http://schemas.microsoft.com/office/drawing/2014/main" id="{0330EB0D-E8C9-4BB5-A4B7-8990477B2012}"/>
                  </a:ext>
                </a:extLst>
              </p:cNvPr>
              <p:cNvSpPr>
                <a:spLocks noGrp="1" noRot="1" noChangeAspect="1" noMove="1" noResize="1" noEditPoints="1" noAdjustHandles="1" noChangeArrowheads="1" noChangeShapeType="1" noTextEdit="1"/>
              </p:cNvSpPr>
              <p:nvPr>
                <p:ph sz="half" idx="2"/>
              </p:nvPr>
            </p:nvSpPr>
            <p:spPr>
              <a:xfrm>
                <a:off x="786632" y="1417637"/>
                <a:ext cx="6019800" cy="5053892"/>
              </a:xfrm>
              <a:blipFill>
                <a:blip r:embed="rId3"/>
                <a:stretch>
                  <a:fillRect t="-724"/>
                </a:stretch>
              </a:blipFill>
            </p:spPr>
            <p:txBody>
              <a:bodyPr/>
              <a:lstStyle/>
              <a:p>
                <a:r>
                  <a:rPr lang="en-US">
                    <a:noFill/>
                  </a:rPr>
                  <a:t> </a:t>
                </a:r>
              </a:p>
            </p:txBody>
          </p:sp>
        </mc:Fallback>
      </mc:AlternateContent>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8</a:t>
            </a:fld>
            <a:endParaRPr lang="en-US" dirty="0"/>
          </a:p>
        </p:txBody>
      </p:sp>
      <p:pic>
        <p:nvPicPr>
          <p:cNvPr id="7" name="Picture 6">
            <a:extLst>
              <a:ext uri="{FF2B5EF4-FFF2-40B4-BE49-F238E27FC236}">
                <a16:creationId xmlns:a16="http://schemas.microsoft.com/office/drawing/2014/main" id="{5E49877E-962C-4AF4-A81A-620D19CA5BFC}"/>
              </a:ext>
            </a:extLst>
          </p:cNvPr>
          <p:cNvPicPr>
            <a:picLocks noChangeAspect="1"/>
          </p:cNvPicPr>
          <p:nvPr/>
        </p:nvPicPr>
        <p:blipFill rotWithShape="1">
          <a:blip r:embed="rId4"/>
          <a:srcRect l="6977" t="5052" r="63470" b="69296"/>
          <a:stretch/>
        </p:blipFill>
        <p:spPr>
          <a:xfrm>
            <a:off x="7183435" y="1681304"/>
            <a:ext cx="1143001" cy="1161016"/>
          </a:xfrm>
          <a:prstGeom prst="rect">
            <a:avLst/>
          </a:prstGeom>
        </p:spPr>
      </p:pic>
      <p:sp>
        <p:nvSpPr>
          <p:cNvPr id="8" name="Rectangle 7">
            <a:extLst>
              <a:ext uri="{FF2B5EF4-FFF2-40B4-BE49-F238E27FC236}">
                <a16:creationId xmlns:a16="http://schemas.microsoft.com/office/drawing/2014/main" id="{B7AEA9C9-79E3-4463-BD6E-86651968358C}"/>
              </a:ext>
            </a:extLst>
          </p:cNvPr>
          <p:cNvSpPr/>
          <p:nvPr/>
        </p:nvSpPr>
        <p:spPr>
          <a:xfrm>
            <a:off x="6175359" y="1058851"/>
            <a:ext cx="3116278" cy="584775"/>
          </a:xfrm>
          <a:prstGeom prst="rect">
            <a:avLst/>
          </a:prstGeom>
        </p:spPr>
        <p:txBody>
          <a:bodyPr wrap="square">
            <a:spAutoFit/>
          </a:bodyPr>
          <a:lstStyle/>
          <a:p>
            <a:pPr algn="ctr"/>
            <a:r>
              <a:rPr lang="en-US" sz="3200" b="1" dirty="0">
                <a:solidFill>
                  <a:srgbClr val="C94C25"/>
                </a:solidFill>
              </a:rPr>
              <a:t>Input Images</a:t>
            </a:r>
            <a:endParaRPr lang="en-US" sz="3200" dirty="0">
              <a:solidFill>
                <a:srgbClr val="C94C25"/>
              </a:solidFill>
            </a:endParaRPr>
          </a:p>
        </p:txBody>
      </p:sp>
      <p:pic>
        <p:nvPicPr>
          <p:cNvPr id="9" name="Picture 8">
            <a:extLst>
              <a:ext uri="{FF2B5EF4-FFF2-40B4-BE49-F238E27FC236}">
                <a16:creationId xmlns:a16="http://schemas.microsoft.com/office/drawing/2014/main" id="{E261600F-701D-4E67-8816-9CCEEA5A217E}"/>
              </a:ext>
            </a:extLst>
          </p:cNvPr>
          <p:cNvPicPr>
            <a:picLocks noChangeAspect="1"/>
          </p:cNvPicPr>
          <p:nvPr/>
        </p:nvPicPr>
        <p:blipFill rotWithShape="1">
          <a:blip r:embed="rId4"/>
          <a:srcRect l="66506" t="5394" r="5911" b="70087"/>
          <a:stretch/>
        </p:blipFill>
        <p:spPr>
          <a:xfrm>
            <a:off x="7188200" y="5595819"/>
            <a:ext cx="1066800" cy="1109781"/>
          </a:xfrm>
          <a:prstGeom prst="rect">
            <a:avLst/>
          </a:prstGeom>
        </p:spPr>
      </p:pic>
      <p:pic>
        <p:nvPicPr>
          <p:cNvPr id="12" name="Picture 11">
            <a:extLst>
              <a:ext uri="{FF2B5EF4-FFF2-40B4-BE49-F238E27FC236}">
                <a16:creationId xmlns:a16="http://schemas.microsoft.com/office/drawing/2014/main" id="{822C0D4D-F1CA-4C39-B361-E42CD53E6A81}"/>
              </a:ext>
            </a:extLst>
          </p:cNvPr>
          <p:cNvPicPr>
            <a:picLocks noChangeAspect="1"/>
          </p:cNvPicPr>
          <p:nvPr/>
        </p:nvPicPr>
        <p:blipFill rotWithShape="1">
          <a:blip r:embed="rId4"/>
          <a:srcRect l="66133" t="69286" r="4314" b="6914"/>
          <a:stretch/>
        </p:blipFill>
        <p:spPr>
          <a:xfrm>
            <a:off x="7182256" y="3007142"/>
            <a:ext cx="1143001" cy="1077219"/>
          </a:xfrm>
          <a:prstGeom prst="rect">
            <a:avLst/>
          </a:prstGeom>
        </p:spPr>
      </p:pic>
      <p:pic>
        <p:nvPicPr>
          <p:cNvPr id="15" name="Picture 14">
            <a:extLst>
              <a:ext uri="{FF2B5EF4-FFF2-40B4-BE49-F238E27FC236}">
                <a16:creationId xmlns:a16="http://schemas.microsoft.com/office/drawing/2014/main" id="{0C6C575A-2715-428E-9865-2568DECF2660}"/>
              </a:ext>
            </a:extLst>
          </p:cNvPr>
          <p:cNvPicPr>
            <a:picLocks noChangeAspect="1"/>
          </p:cNvPicPr>
          <p:nvPr/>
        </p:nvPicPr>
        <p:blipFill rotWithShape="1">
          <a:blip r:embed="rId4"/>
          <a:srcRect l="6977" t="68875" r="63470" b="5472"/>
          <a:stretch/>
        </p:blipFill>
        <p:spPr>
          <a:xfrm>
            <a:off x="7182256" y="4249183"/>
            <a:ext cx="1143001" cy="1161017"/>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0A81B25-5BA1-4043-A5F8-3E782BBB5810}"/>
                  </a:ext>
                </a:extLst>
              </p:cNvPr>
              <p:cNvSpPr/>
              <p:nvPr/>
            </p:nvSpPr>
            <p:spPr>
              <a:xfrm>
                <a:off x="9078084" y="2000202"/>
                <a:ext cx="2961516" cy="523220"/>
              </a:xfrm>
              <a:prstGeom prst="rect">
                <a:avLst/>
              </a:prstGeom>
            </p:spPr>
            <p:txBody>
              <a:bodyPr wrap="none">
                <a:spAutoFit/>
              </a:bodyPr>
              <a:lstStyle/>
              <a:p>
                <a14:m>
                  <m:oMath xmlns:m="http://schemas.openxmlformats.org/officeDocument/2006/math">
                    <m:sSub>
                      <m:sSubPr>
                        <m:ctrlPr>
                          <a:rPr lang="en-US" sz="2800" b="1" i="1">
                            <a:solidFill>
                              <a:srgbClr val="C94C25"/>
                            </a:solidFill>
                            <a:latin typeface="Cambria Math" panose="02040503050406030204" pitchFamily="18" charset="0"/>
                          </a:rPr>
                        </m:ctrlPr>
                      </m:sSubPr>
                      <m:e>
                        <m:r>
                          <a:rPr lang="en-US" sz="2800" b="1" i="1">
                            <a:solidFill>
                              <a:srgbClr val="C94C25"/>
                            </a:solidFill>
                            <a:latin typeface="Cambria Math" panose="02040503050406030204" pitchFamily="18" charset="0"/>
                          </a:rPr>
                          <m:t>𝑫</m:t>
                        </m:r>
                      </m:e>
                      <m:sub>
                        <m:r>
                          <a:rPr lang="en-US" sz="2800" b="1" i="1">
                            <a:solidFill>
                              <a:srgbClr val="C94C25"/>
                            </a:solidFill>
                            <a:latin typeface="Cambria Math" panose="02040503050406030204" pitchFamily="18" charset="0"/>
                          </a:rPr>
                          <m:t>𝒙</m:t>
                        </m:r>
                      </m:sub>
                    </m:sSub>
                  </m:oMath>
                </a14:m>
                <a:r>
                  <a:rPr lang="en-US" sz="2800" b="1" i="1" dirty="0">
                    <a:solidFill>
                      <a:srgbClr val="C94C25"/>
                    </a:solidFill>
                  </a:rPr>
                  <a:t>( x )       =     1 </a:t>
                </a:r>
                <a:endParaRPr lang="en-US" sz="2800" dirty="0"/>
              </a:p>
            </p:txBody>
          </p:sp>
        </mc:Choice>
        <mc:Fallback xmlns="">
          <p:sp>
            <p:nvSpPr>
              <p:cNvPr id="3" name="Rectangle 2">
                <a:extLst>
                  <a:ext uri="{FF2B5EF4-FFF2-40B4-BE49-F238E27FC236}">
                    <a16:creationId xmlns:a16="http://schemas.microsoft.com/office/drawing/2014/main" id="{40A81B25-5BA1-4043-A5F8-3E782BBB5810}"/>
                  </a:ext>
                </a:extLst>
              </p:cNvPr>
              <p:cNvSpPr>
                <a:spLocks noRot="1" noChangeAspect="1" noMove="1" noResize="1" noEditPoints="1" noAdjustHandles="1" noChangeArrowheads="1" noChangeShapeType="1" noTextEdit="1"/>
              </p:cNvSpPr>
              <p:nvPr/>
            </p:nvSpPr>
            <p:spPr>
              <a:xfrm>
                <a:off x="9078084" y="2000202"/>
                <a:ext cx="2961516" cy="523220"/>
              </a:xfrm>
              <a:prstGeom prst="rect">
                <a:avLst/>
              </a:prstGeom>
              <a:blipFill>
                <a:blip r:embed="rId5"/>
                <a:stretch>
                  <a:fillRect t="-11628" r="-3292"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11BB21F-CEEA-47A6-BCD0-856E2A18E43D}"/>
                  </a:ext>
                </a:extLst>
              </p:cNvPr>
              <p:cNvSpPr/>
              <p:nvPr/>
            </p:nvSpPr>
            <p:spPr>
              <a:xfrm>
                <a:off x="9071672" y="4548332"/>
                <a:ext cx="2967928" cy="562718"/>
              </a:xfrm>
              <a:prstGeom prst="rect">
                <a:avLst/>
              </a:prstGeom>
            </p:spPr>
            <p:txBody>
              <a:bodyPr wrap="none">
                <a:spAutoFit/>
              </a:bodyPr>
              <a:lstStyle/>
              <a:p>
                <a14:m>
                  <m:oMath xmlns:m="http://schemas.openxmlformats.org/officeDocument/2006/math">
                    <m:sSub>
                      <m:sSubPr>
                        <m:ctrlPr>
                          <a:rPr lang="en-US" sz="2800" b="1" i="1">
                            <a:solidFill>
                              <a:srgbClr val="C94C25"/>
                            </a:solidFill>
                            <a:latin typeface="Cambria Math" panose="02040503050406030204" pitchFamily="18" charset="0"/>
                          </a:rPr>
                        </m:ctrlPr>
                      </m:sSubPr>
                      <m:e>
                        <m:r>
                          <a:rPr lang="en-US" sz="2800" b="1" i="1">
                            <a:solidFill>
                              <a:srgbClr val="C94C25"/>
                            </a:solidFill>
                            <a:latin typeface="Cambria Math" panose="02040503050406030204" pitchFamily="18" charset="0"/>
                          </a:rPr>
                          <m:t>𝑫</m:t>
                        </m:r>
                      </m:e>
                      <m:sub>
                        <m:r>
                          <a:rPr lang="en-US" sz="2800" b="1" i="1">
                            <a:solidFill>
                              <a:srgbClr val="C94C25"/>
                            </a:solidFill>
                            <a:latin typeface="Cambria Math" panose="02040503050406030204" pitchFamily="18" charset="0"/>
                          </a:rPr>
                          <m:t>𝒚</m:t>
                        </m:r>
                      </m:sub>
                    </m:sSub>
                  </m:oMath>
                </a14:m>
                <a:r>
                  <a:rPr lang="en-US" sz="2800" b="1" i="1" dirty="0">
                    <a:solidFill>
                      <a:srgbClr val="C94C25"/>
                    </a:solidFill>
                  </a:rPr>
                  <a:t>( y )       =     1</a:t>
                </a:r>
                <a:endParaRPr lang="en-US" sz="3200" i="1" dirty="0"/>
              </a:p>
            </p:txBody>
          </p:sp>
        </mc:Choice>
        <mc:Fallback xmlns="">
          <p:sp>
            <p:nvSpPr>
              <p:cNvPr id="16" name="Rectangle 15">
                <a:extLst>
                  <a:ext uri="{FF2B5EF4-FFF2-40B4-BE49-F238E27FC236}">
                    <a16:creationId xmlns:a16="http://schemas.microsoft.com/office/drawing/2014/main" id="{D11BB21F-CEEA-47A6-BCD0-856E2A18E43D}"/>
                  </a:ext>
                </a:extLst>
              </p:cNvPr>
              <p:cNvSpPr>
                <a:spLocks noRot="1" noChangeAspect="1" noMove="1" noResize="1" noEditPoints="1" noAdjustHandles="1" noChangeArrowheads="1" noChangeShapeType="1" noTextEdit="1"/>
              </p:cNvSpPr>
              <p:nvPr/>
            </p:nvSpPr>
            <p:spPr>
              <a:xfrm>
                <a:off x="9071672" y="4548332"/>
                <a:ext cx="2967928" cy="562718"/>
              </a:xfrm>
              <a:prstGeom prst="rect">
                <a:avLst/>
              </a:prstGeom>
              <a:blipFill>
                <a:blip r:embed="rId6"/>
                <a:stretch>
                  <a:fillRect t="-1195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B5D2127-12F2-4BAF-A4C5-E2B17DF2E89F}"/>
                  </a:ext>
                </a:extLst>
              </p:cNvPr>
              <p:cNvSpPr/>
              <p:nvPr/>
            </p:nvSpPr>
            <p:spPr>
              <a:xfrm>
                <a:off x="9055642" y="3284140"/>
                <a:ext cx="3024033" cy="523220"/>
              </a:xfrm>
              <a:prstGeom prst="rect">
                <a:avLst/>
              </a:prstGeom>
            </p:spPr>
            <p:txBody>
              <a:bodyPr wrap="none">
                <a:spAutoFit/>
              </a:bodyPr>
              <a:lstStyle/>
              <a:p>
                <a14:m>
                  <m:oMath xmlns:m="http://schemas.openxmlformats.org/officeDocument/2006/math">
                    <m:sSub>
                      <m:sSubPr>
                        <m:ctrlPr>
                          <a:rPr lang="en-US" sz="2800" b="1" i="1">
                            <a:solidFill>
                              <a:srgbClr val="C94C25"/>
                            </a:solidFill>
                            <a:latin typeface="Cambria Math" panose="02040503050406030204" pitchFamily="18" charset="0"/>
                          </a:rPr>
                        </m:ctrlPr>
                      </m:sSubPr>
                      <m:e>
                        <m:r>
                          <a:rPr lang="en-US" sz="2800" b="1" i="1">
                            <a:solidFill>
                              <a:srgbClr val="C94C25"/>
                            </a:solidFill>
                            <a:latin typeface="Cambria Math" panose="02040503050406030204" pitchFamily="18" charset="0"/>
                          </a:rPr>
                          <m:t>𝑫</m:t>
                        </m:r>
                      </m:e>
                      <m:sub>
                        <m:r>
                          <a:rPr lang="en-US" sz="2800" b="1" i="1">
                            <a:solidFill>
                              <a:srgbClr val="C94C25"/>
                            </a:solidFill>
                            <a:latin typeface="Cambria Math" panose="02040503050406030204" pitchFamily="18" charset="0"/>
                          </a:rPr>
                          <m:t>𝒙</m:t>
                        </m:r>
                      </m:sub>
                    </m:sSub>
                  </m:oMath>
                </a14:m>
                <a:r>
                  <a:rPr lang="en-US" sz="2800" b="1" i="1" dirty="0">
                    <a:solidFill>
                      <a:srgbClr val="C94C25"/>
                    </a:solidFill>
                  </a:rPr>
                  <a:t>( F(y) )   =     0</a:t>
                </a:r>
                <a:endParaRPr lang="en-US" sz="2800" dirty="0"/>
              </a:p>
            </p:txBody>
          </p:sp>
        </mc:Choice>
        <mc:Fallback xmlns="">
          <p:sp>
            <p:nvSpPr>
              <p:cNvPr id="17" name="Rectangle 16">
                <a:extLst>
                  <a:ext uri="{FF2B5EF4-FFF2-40B4-BE49-F238E27FC236}">
                    <a16:creationId xmlns:a16="http://schemas.microsoft.com/office/drawing/2014/main" id="{6B5D2127-12F2-4BAF-A4C5-E2B17DF2E89F}"/>
                  </a:ext>
                </a:extLst>
              </p:cNvPr>
              <p:cNvSpPr>
                <a:spLocks noRot="1" noChangeAspect="1" noMove="1" noResize="1" noEditPoints="1" noAdjustHandles="1" noChangeArrowheads="1" noChangeShapeType="1" noTextEdit="1"/>
              </p:cNvSpPr>
              <p:nvPr/>
            </p:nvSpPr>
            <p:spPr>
              <a:xfrm>
                <a:off x="9055642" y="3284140"/>
                <a:ext cx="3024033" cy="523220"/>
              </a:xfrm>
              <a:prstGeom prst="rect">
                <a:avLst/>
              </a:prstGeom>
              <a:blipFill>
                <a:blip r:embed="rId7"/>
                <a:stretch>
                  <a:fillRect t="-1279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009F401-9D32-4346-A4E9-C8F32FB31894}"/>
                  </a:ext>
                </a:extLst>
              </p:cNvPr>
              <p:cNvSpPr/>
              <p:nvPr/>
            </p:nvSpPr>
            <p:spPr>
              <a:xfrm>
                <a:off x="9009155" y="5967717"/>
                <a:ext cx="3089757" cy="562718"/>
              </a:xfrm>
              <a:prstGeom prst="rect">
                <a:avLst/>
              </a:prstGeom>
            </p:spPr>
            <p:txBody>
              <a:bodyPr wrap="none">
                <a:spAutoFit/>
              </a:bodyPr>
              <a:lstStyle/>
              <a:p>
                <a14:m>
                  <m:oMath xmlns:m="http://schemas.openxmlformats.org/officeDocument/2006/math">
                    <m:sSub>
                      <m:sSubPr>
                        <m:ctrlPr>
                          <a:rPr lang="en-US" sz="2800" b="1" i="1">
                            <a:solidFill>
                              <a:srgbClr val="C94C25"/>
                            </a:solidFill>
                            <a:latin typeface="Cambria Math" panose="02040503050406030204" pitchFamily="18" charset="0"/>
                          </a:rPr>
                        </m:ctrlPr>
                      </m:sSubPr>
                      <m:e>
                        <m:r>
                          <a:rPr lang="en-US" sz="2800" b="1" i="1">
                            <a:solidFill>
                              <a:srgbClr val="C94C25"/>
                            </a:solidFill>
                            <a:latin typeface="Cambria Math" panose="02040503050406030204" pitchFamily="18" charset="0"/>
                          </a:rPr>
                          <m:t>𝑫</m:t>
                        </m:r>
                      </m:e>
                      <m:sub>
                        <m:r>
                          <a:rPr lang="en-US" sz="2800" b="1" i="1">
                            <a:solidFill>
                              <a:srgbClr val="C94C25"/>
                            </a:solidFill>
                            <a:latin typeface="Cambria Math" panose="02040503050406030204" pitchFamily="18" charset="0"/>
                          </a:rPr>
                          <m:t>𝒚</m:t>
                        </m:r>
                      </m:sub>
                    </m:sSub>
                  </m:oMath>
                </a14:m>
                <a:r>
                  <a:rPr lang="en-US" sz="2800" b="1" i="1" dirty="0">
                    <a:solidFill>
                      <a:srgbClr val="C94C25"/>
                    </a:solidFill>
                  </a:rPr>
                  <a:t>( G(x) )   =     0 </a:t>
                </a:r>
                <a:endParaRPr lang="en-US" sz="3200" i="1" dirty="0"/>
              </a:p>
            </p:txBody>
          </p:sp>
        </mc:Choice>
        <mc:Fallback xmlns="">
          <p:sp>
            <p:nvSpPr>
              <p:cNvPr id="18" name="Rectangle 17">
                <a:extLst>
                  <a:ext uri="{FF2B5EF4-FFF2-40B4-BE49-F238E27FC236}">
                    <a16:creationId xmlns:a16="http://schemas.microsoft.com/office/drawing/2014/main" id="{B009F401-9D32-4346-A4E9-C8F32FB31894}"/>
                  </a:ext>
                </a:extLst>
              </p:cNvPr>
              <p:cNvSpPr>
                <a:spLocks noRot="1" noChangeAspect="1" noMove="1" noResize="1" noEditPoints="1" noAdjustHandles="1" noChangeArrowheads="1" noChangeShapeType="1" noTextEdit="1"/>
              </p:cNvSpPr>
              <p:nvPr/>
            </p:nvSpPr>
            <p:spPr>
              <a:xfrm>
                <a:off x="9009155" y="5967717"/>
                <a:ext cx="3089757" cy="562718"/>
              </a:xfrm>
              <a:prstGeom prst="rect">
                <a:avLst/>
              </a:prstGeom>
              <a:blipFill>
                <a:blip r:embed="rId8"/>
                <a:stretch>
                  <a:fillRect t="-13043" r="-2959" b="-21739"/>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AAEB7695-FB8C-4C23-9812-698B9D638401}"/>
              </a:ext>
            </a:extLst>
          </p:cNvPr>
          <p:cNvSpPr/>
          <p:nvPr/>
        </p:nvSpPr>
        <p:spPr>
          <a:xfrm>
            <a:off x="8484650" y="2018424"/>
            <a:ext cx="531301" cy="499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524036C-BD53-4AD1-95C3-469A8A8F7F2F}"/>
              </a:ext>
            </a:extLst>
          </p:cNvPr>
          <p:cNvSpPr/>
          <p:nvPr/>
        </p:nvSpPr>
        <p:spPr>
          <a:xfrm>
            <a:off x="8486746" y="3295923"/>
            <a:ext cx="531301" cy="499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DFD38AC4-EA2B-40B2-9803-2595E2B60CF5}"/>
              </a:ext>
            </a:extLst>
          </p:cNvPr>
          <p:cNvSpPr/>
          <p:nvPr/>
        </p:nvSpPr>
        <p:spPr>
          <a:xfrm>
            <a:off x="8484649" y="4574686"/>
            <a:ext cx="531301" cy="499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90B593B6-C541-4FB4-9EE4-B6817A785D11}"/>
              </a:ext>
            </a:extLst>
          </p:cNvPr>
          <p:cNvSpPr/>
          <p:nvPr/>
        </p:nvSpPr>
        <p:spPr>
          <a:xfrm>
            <a:off x="8449038" y="5971874"/>
            <a:ext cx="531301" cy="499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99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1000"/>
                                        <p:tgtEl>
                                          <p:spTgt spid="11">
                                            <p:txEl>
                                              <p:pRg st="2" end="2"/>
                                            </p:txEl>
                                          </p:spTgt>
                                        </p:tgtEl>
                                      </p:cBhvr>
                                    </p:animEffect>
                                    <p:anim calcmode="lin" valueType="num">
                                      <p:cBhvr>
                                        <p:cTn id="2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1">
                                            <p:txEl>
                                              <p:pRg st="3" end="3"/>
                                            </p:txEl>
                                          </p:spTgt>
                                        </p:tgtEl>
                                        <p:attrNameLst>
                                          <p:attrName>style.visibility</p:attrName>
                                        </p:attrNameLst>
                                      </p:cBhvr>
                                      <p:to>
                                        <p:strVal val="visible"/>
                                      </p:to>
                                    </p:set>
                                    <p:animEffect transition="in" filter="fade">
                                      <p:cBhvr>
                                        <p:cTn id="53" dur="1000"/>
                                        <p:tgtEl>
                                          <p:spTgt spid="11">
                                            <p:txEl>
                                              <p:pRg st="3" end="3"/>
                                            </p:txEl>
                                          </p:spTgt>
                                        </p:tgtEl>
                                      </p:cBhvr>
                                    </p:animEffect>
                                    <p:anim calcmode="lin" valueType="num">
                                      <p:cBhvr>
                                        <p:cTn id="54"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1">
                                            <p:txEl>
                                              <p:pRg st="4" end="4"/>
                                            </p:txEl>
                                          </p:spTgt>
                                        </p:tgtEl>
                                        <p:attrNameLst>
                                          <p:attrName>style.visibility</p:attrName>
                                        </p:attrNameLst>
                                      </p:cBhvr>
                                      <p:to>
                                        <p:strVal val="visible"/>
                                      </p:to>
                                    </p:set>
                                    <p:animEffect transition="in" filter="fade">
                                      <p:cBhvr>
                                        <p:cTn id="60" dur="1000"/>
                                        <p:tgtEl>
                                          <p:spTgt spid="11">
                                            <p:txEl>
                                              <p:pRg st="4" end="4"/>
                                            </p:txEl>
                                          </p:spTgt>
                                        </p:tgtEl>
                                      </p:cBhvr>
                                    </p:animEffect>
                                    <p:anim calcmode="lin" valueType="num">
                                      <p:cBhvr>
                                        <p:cTn id="61"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62"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1">
                                            <p:txEl>
                                              <p:pRg st="5" end="5"/>
                                            </p:txEl>
                                          </p:spTgt>
                                        </p:tgtEl>
                                        <p:attrNameLst>
                                          <p:attrName>style.visibility</p:attrName>
                                        </p:attrNameLst>
                                      </p:cBhvr>
                                      <p:to>
                                        <p:strVal val="visible"/>
                                      </p:to>
                                    </p:set>
                                    <p:animEffect transition="in" filter="fade">
                                      <p:cBhvr>
                                        <p:cTn id="65" dur="1000"/>
                                        <p:tgtEl>
                                          <p:spTgt spid="11">
                                            <p:txEl>
                                              <p:pRg st="5" end="5"/>
                                            </p:txEl>
                                          </p:spTgt>
                                        </p:tgtEl>
                                      </p:cBhvr>
                                    </p:animEffect>
                                    <p:anim calcmode="lin" valueType="num">
                                      <p:cBhvr>
                                        <p:cTn id="66"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67"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1">
                                            <p:txEl>
                                              <p:pRg st="6" end="6"/>
                                            </p:txEl>
                                          </p:spTgt>
                                        </p:tgtEl>
                                        <p:attrNameLst>
                                          <p:attrName>style.visibility</p:attrName>
                                        </p:attrNameLst>
                                      </p:cBhvr>
                                      <p:to>
                                        <p:strVal val="visible"/>
                                      </p:to>
                                    </p:set>
                                    <p:animEffect transition="in" filter="fade">
                                      <p:cBhvr>
                                        <p:cTn id="72" dur="1000"/>
                                        <p:tgtEl>
                                          <p:spTgt spid="11">
                                            <p:txEl>
                                              <p:pRg st="6" end="6"/>
                                            </p:txEl>
                                          </p:spTgt>
                                        </p:tgtEl>
                                      </p:cBhvr>
                                    </p:animEffect>
                                    <p:anim calcmode="lin" valueType="num">
                                      <p:cBhvr>
                                        <p:cTn id="73"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74"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1">
                                            <p:txEl>
                                              <p:pRg st="7" end="7"/>
                                            </p:txEl>
                                          </p:spTgt>
                                        </p:tgtEl>
                                        <p:attrNameLst>
                                          <p:attrName>style.visibility</p:attrName>
                                        </p:attrNameLst>
                                      </p:cBhvr>
                                      <p:to>
                                        <p:strVal val="visible"/>
                                      </p:to>
                                    </p:set>
                                    <p:animEffect transition="in" filter="fade">
                                      <p:cBhvr>
                                        <p:cTn id="77" dur="1000"/>
                                        <p:tgtEl>
                                          <p:spTgt spid="11">
                                            <p:txEl>
                                              <p:pRg st="7" end="7"/>
                                            </p:txEl>
                                          </p:spTgt>
                                        </p:tgtEl>
                                      </p:cBhvr>
                                    </p:animEffect>
                                    <p:anim calcmode="lin" valueType="num">
                                      <p:cBhvr>
                                        <p:cTn id="78"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79"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wipe(left)">
                                      <p:cBhvr>
                                        <p:cTn id="87" dur="500"/>
                                        <p:tgtEl>
                                          <p:spTgt spid="6"/>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wipe(left)">
                                      <p:cBhvr>
                                        <p:cTn id="90" dur="500"/>
                                        <p:tgtEl>
                                          <p:spTgt spid="17"/>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wipe(left)">
                                      <p:cBhvr>
                                        <p:cTn id="93" dur="500"/>
                                        <p:tgtEl>
                                          <p:spTgt spid="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wipe(left)">
                                      <p:cBhvr>
                                        <p:cTn id="98" dur="500"/>
                                        <p:tgtEl>
                                          <p:spTgt spid="20"/>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wipe(left)">
                                      <p:cBhvr>
                                        <p:cTn id="101" dur="500"/>
                                        <p:tgtEl>
                                          <p:spTgt spid="21"/>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left)">
                                      <p:cBhvr>
                                        <p:cTn id="104" dur="500"/>
                                        <p:tgtEl>
                                          <p:spTgt spid="1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wipe(left)">
                                      <p:cBhvr>
                                        <p:cTn id="10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16" grpId="0"/>
      <p:bldP spid="17" grpId="0"/>
      <p:bldP spid="18" grpId="0"/>
      <p:bldP spid="6" grpId="0" animBg="1"/>
      <p:bldP spid="19"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9</a:t>
            </a:fld>
            <a:endParaRPr lang="en-US" dirty="0"/>
          </a:p>
        </p:txBody>
      </p:sp>
      <p:sp>
        <p:nvSpPr>
          <p:cNvPr id="25" name="Rectangle 1">
            <a:extLst>
              <a:ext uri="{FF2B5EF4-FFF2-40B4-BE49-F238E27FC236}">
                <a16:creationId xmlns:a16="http://schemas.microsoft.com/office/drawing/2014/main" id="{78DBCA00-D985-4147-B7FE-0CACAFFEB921}"/>
              </a:ext>
            </a:extLst>
          </p:cNvPr>
          <p:cNvSpPr>
            <a:spLocks noGrp="1"/>
          </p:cNvSpPr>
          <p:nvPr>
            <p:ph type="title"/>
          </p:nvPr>
        </p:nvSpPr>
        <p:spPr>
          <a:xfrm>
            <a:off x="622301" y="381198"/>
            <a:ext cx="4483100" cy="675926"/>
          </a:xfrm>
        </p:spPr>
        <p:txBody>
          <a:bodyPr/>
          <a:lstStyle/>
          <a:p>
            <a:r>
              <a:rPr lang="en-US" dirty="0"/>
              <a:t>LOSS FUNCTIONS</a:t>
            </a:r>
          </a:p>
        </p:txBody>
      </p:sp>
      <mc:AlternateContent xmlns:mc="http://schemas.openxmlformats.org/markup-compatibility/2006" xmlns:a14="http://schemas.microsoft.com/office/drawing/2010/main">
        <mc:Choice Requires="a14">
          <p:sp>
            <p:nvSpPr>
              <p:cNvPr id="26" name="Content Placeholder 10">
                <a:extLst>
                  <a:ext uri="{FF2B5EF4-FFF2-40B4-BE49-F238E27FC236}">
                    <a16:creationId xmlns:a16="http://schemas.microsoft.com/office/drawing/2014/main" id="{C845DF4D-B294-4211-9ED6-E1ACA85257A0}"/>
                  </a:ext>
                </a:extLst>
              </p:cNvPr>
              <p:cNvSpPr txBox="1">
                <a:spLocks/>
              </p:cNvSpPr>
              <p:nvPr/>
            </p:nvSpPr>
            <p:spPr>
              <a:xfrm>
                <a:off x="600916" y="1219751"/>
                <a:ext cx="5584782" cy="5257249"/>
              </a:xfrm>
              <a:prstGeom prst="rect">
                <a:avLst/>
              </a:prstGeom>
            </p:spPr>
            <p:txBody>
              <a:bodyPr>
                <a:noAutofit/>
              </a:bodyPr>
              <a:lst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64008" indent="0">
                  <a:spcBef>
                    <a:spcPts val="0"/>
                  </a:spcBef>
                  <a:buClrTx/>
                  <a:buSzTx/>
                  <a:buFont typeface="Arial" panose="020B0604020202020204" pitchFamily="34" charset="0"/>
                  <a:buNone/>
                </a:pPr>
                <a:r>
                  <a:rPr lang="en-US" sz="1800" b="1" dirty="0">
                    <a:solidFill>
                      <a:srgbClr val="C94C25"/>
                    </a:solidFill>
                  </a:rPr>
                  <a:t>Cycle Consistency Loss</a:t>
                </a:r>
                <a:endParaRPr lang="en-US" sz="1600" b="1" i="1" dirty="0">
                  <a:solidFill>
                    <a:srgbClr val="C94C25"/>
                  </a:solidFill>
                </a:endParaRPr>
              </a:p>
              <a:p>
                <a:r>
                  <a:rPr lang="en-US" sz="1800" b="1" i="1" dirty="0">
                    <a:solidFill>
                      <a:srgbClr val="C94C25"/>
                    </a:solidFill>
                  </a:rPr>
                  <a:t>G(x) </a:t>
                </a:r>
                <a:r>
                  <a:rPr lang="en-US" sz="1800" dirty="0"/>
                  <a:t>and </a:t>
                </a:r>
                <a:r>
                  <a:rPr lang="en-US" sz="1800" b="1" i="1" dirty="0">
                    <a:solidFill>
                      <a:srgbClr val="C94C25"/>
                    </a:solidFill>
                  </a:rPr>
                  <a:t>F(y) </a:t>
                </a:r>
                <a:r>
                  <a:rPr lang="en-US" sz="1800" dirty="0"/>
                  <a:t>are both translating from one domain to the other</a:t>
                </a:r>
                <a:endParaRPr lang="en-US" sz="1800" b="1" i="1" dirty="0">
                  <a:solidFill>
                    <a:srgbClr val="C94C25"/>
                  </a:solidFill>
                </a:endParaRPr>
              </a:p>
              <a:p>
                <a:pPr lvl="1"/>
                <a:r>
                  <a:rPr lang="en-US" sz="1600" dirty="0"/>
                  <a:t>In a mathematical sense, you could consider these as inverse functions such that:</a:t>
                </a:r>
              </a:p>
              <a:p>
                <a:pPr lvl="2"/>
                <a14:m>
                  <m:oMath xmlns:m="http://schemas.openxmlformats.org/officeDocument/2006/math">
                    <m:sSup>
                      <m:sSupPr>
                        <m:ctrlPr>
                          <a:rPr lang="en-US" sz="1600" b="1" i="1">
                            <a:solidFill>
                              <a:srgbClr val="C94C25"/>
                            </a:solidFill>
                            <a:latin typeface="Cambria Math" panose="02040503050406030204" pitchFamily="18" charset="0"/>
                          </a:rPr>
                        </m:ctrlPr>
                      </m:sSupPr>
                      <m:e>
                        <m:r>
                          <a:rPr lang="en-US" sz="1600" b="1" i="1">
                            <a:solidFill>
                              <a:srgbClr val="C94C25"/>
                            </a:solidFill>
                            <a:latin typeface="Cambria Math" panose="02040503050406030204" pitchFamily="18" charset="0"/>
                          </a:rPr>
                          <m:t>𝑮</m:t>
                        </m:r>
                        <m:r>
                          <a:rPr lang="en-US" sz="1600" b="1" i="1">
                            <a:solidFill>
                              <a:srgbClr val="C94C25"/>
                            </a:solidFill>
                            <a:latin typeface="Cambria Math" panose="02040503050406030204" pitchFamily="18" charset="0"/>
                          </a:rPr>
                          <m:t>  ~ </m:t>
                        </m:r>
                        <m:r>
                          <a:rPr lang="en-US" sz="1600" b="1" i="1">
                            <a:solidFill>
                              <a:srgbClr val="C94C25"/>
                            </a:solidFill>
                            <a:latin typeface="Cambria Math" panose="02040503050406030204" pitchFamily="18" charset="0"/>
                          </a:rPr>
                          <m:t>𝑭</m:t>
                        </m:r>
                      </m:e>
                      <m:sup>
                        <m:r>
                          <a:rPr lang="en-US" sz="1600" b="1" i="1">
                            <a:solidFill>
                              <a:srgbClr val="C94C25"/>
                            </a:solidFill>
                            <a:latin typeface="Cambria Math" panose="02040503050406030204" pitchFamily="18" charset="0"/>
                          </a:rPr>
                          <m:t>−</m:t>
                        </m:r>
                        <m:r>
                          <a:rPr lang="en-US" sz="1600" b="1" i="1">
                            <a:solidFill>
                              <a:srgbClr val="C94C25"/>
                            </a:solidFill>
                            <a:latin typeface="Cambria Math" panose="02040503050406030204" pitchFamily="18" charset="0"/>
                          </a:rPr>
                          <m:t>𝟏</m:t>
                        </m:r>
                      </m:sup>
                    </m:sSup>
                  </m:oMath>
                </a14:m>
                <a:r>
                  <a:rPr lang="en-US" sz="1600" b="1" i="1" dirty="0">
                    <a:solidFill>
                      <a:srgbClr val="C94C25"/>
                    </a:solidFill>
                  </a:rPr>
                  <a:t>  and  </a:t>
                </a:r>
                <a14:m>
                  <m:oMath xmlns:m="http://schemas.openxmlformats.org/officeDocument/2006/math">
                    <m:sSup>
                      <m:sSupPr>
                        <m:ctrlPr>
                          <a:rPr lang="en-US" sz="1600" b="1" i="1">
                            <a:solidFill>
                              <a:srgbClr val="C94C25"/>
                            </a:solidFill>
                            <a:latin typeface="Cambria Math" panose="02040503050406030204" pitchFamily="18" charset="0"/>
                          </a:rPr>
                        </m:ctrlPr>
                      </m:sSupPr>
                      <m:e>
                        <m:r>
                          <a:rPr lang="en-US" sz="1600" b="1" i="1">
                            <a:solidFill>
                              <a:srgbClr val="C94C25"/>
                            </a:solidFill>
                            <a:latin typeface="Cambria Math" panose="02040503050406030204" pitchFamily="18" charset="0"/>
                          </a:rPr>
                          <m:t>𝑭</m:t>
                        </m:r>
                        <m:r>
                          <a:rPr lang="en-US" sz="1600" b="1" i="1">
                            <a:solidFill>
                              <a:srgbClr val="C94C25"/>
                            </a:solidFill>
                            <a:latin typeface="Cambria Math" panose="02040503050406030204" pitchFamily="18" charset="0"/>
                          </a:rPr>
                          <m:t> ~ </m:t>
                        </m:r>
                        <m:r>
                          <a:rPr lang="en-US" sz="1600" b="1" i="1">
                            <a:solidFill>
                              <a:srgbClr val="C94C25"/>
                            </a:solidFill>
                            <a:latin typeface="Cambria Math" panose="02040503050406030204" pitchFamily="18" charset="0"/>
                          </a:rPr>
                          <m:t>𝑮</m:t>
                        </m:r>
                      </m:e>
                      <m:sup>
                        <m:r>
                          <a:rPr lang="en-US" sz="1600" b="1" i="1">
                            <a:solidFill>
                              <a:srgbClr val="C94C25"/>
                            </a:solidFill>
                            <a:latin typeface="Cambria Math" panose="02040503050406030204" pitchFamily="18" charset="0"/>
                          </a:rPr>
                          <m:t>−</m:t>
                        </m:r>
                        <m:r>
                          <a:rPr lang="en-US" sz="1600" b="1" i="1">
                            <a:solidFill>
                              <a:srgbClr val="C94C25"/>
                            </a:solidFill>
                            <a:latin typeface="Cambria Math" panose="02040503050406030204" pitchFamily="18" charset="0"/>
                          </a:rPr>
                          <m:t>𝟏</m:t>
                        </m:r>
                      </m:sup>
                    </m:sSup>
                  </m:oMath>
                </a14:m>
                <a:endParaRPr lang="en-US" sz="1600" b="1" i="1" dirty="0"/>
              </a:p>
              <a:p>
                <a:pPr lvl="2"/>
                <a:r>
                  <a:rPr lang="en-US" sz="1600" b="1" i="1" dirty="0">
                    <a:solidFill>
                      <a:srgbClr val="C94C25"/>
                    </a:solidFill>
                  </a:rPr>
                  <a:t>G( F( y ) ) = </a:t>
                </a:r>
                <a:r>
                  <a:rPr lang="cy-GB" sz="1600" b="1" i="1" dirty="0">
                    <a:solidFill>
                      <a:srgbClr val="C94C25"/>
                    </a:solidFill>
                  </a:rPr>
                  <a:t>ŷ</a:t>
                </a:r>
              </a:p>
              <a:p>
                <a:pPr lvl="2"/>
                <a:r>
                  <a:rPr lang="en-US" sz="1600" b="1" i="1" dirty="0">
                    <a:solidFill>
                      <a:srgbClr val="C94C25"/>
                    </a:solidFill>
                  </a:rPr>
                  <a:t>F( G( x ) ) = </a:t>
                </a:r>
                <a:r>
                  <a:rPr lang="cy-GB" sz="1600" b="1" i="1" dirty="0">
                    <a:solidFill>
                      <a:srgbClr val="C94C25"/>
                    </a:solidFill>
                  </a:rPr>
                  <a:t>x̂ </a:t>
                </a:r>
              </a:p>
              <a:p>
                <a:pPr lvl="2"/>
                <a:r>
                  <a:rPr lang="en-US" sz="1600" b="1" i="1" dirty="0">
                    <a:solidFill>
                      <a:srgbClr val="C94C25"/>
                    </a:solidFill>
                  </a:rPr>
                  <a:t>Cycle consistency = </a:t>
                </a:r>
                <a:r>
                  <a:rPr lang="cy-GB" sz="1600" b="1" i="1" dirty="0">
                    <a:solidFill>
                      <a:srgbClr val="C94C25"/>
                    </a:solidFill>
                  </a:rPr>
                  <a:t>| x – </a:t>
                </a:r>
                <a:r>
                  <a:rPr lang="cy-GB" sz="1600" b="1" dirty="0">
                    <a:solidFill>
                      <a:srgbClr val="C94C25"/>
                    </a:solidFill>
                  </a:rPr>
                  <a:t>x̂  </a:t>
                </a:r>
                <a:r>
                  <a:rPr lang="cy-GB" sz="1600" b="1" i="1" dirty="0">
                    <a:solidFill>
                      <a:srgbClr val="C94C25"/>
                    </a:solidFill>
                  </a:rPr>
                  <a:t>|</a:t>
                </a:r>
                <a:r>
                  <a:rPr lang="en-US" sz="1600" b="1" i="1" dirty="0">
                    <a:solidFill>
                      <a:srgbClr val="C94C25"/>
                    </a:solidFill>
                  </a:rPr>
                  <a:t> + </a:t>
                </a:r>
                <a:r>
                  <a:rPr lang="cy-GB" sz="1600" b="1" i="1" dirty="0">
                    <a:solidFill>
                      <a:srgbClr val="C94C25"/>
                    </a:solidFill>
                  </a:rPr>
                  <a:t>| y – ŷ |</a:t>
                </a:r>
                <a:endParaRPr lang="en-US" sz="1600" b="1" i="1" dirty="0">
                  <a:solidFill>
                    <a:srgbClr val="C94C25"/>
                  </a:solidFill>
                </a:endParaRPr>
              </a:p>
              <a:p>
                <a:pPr marL="64008" indent="0">
                  <a:buFont typeface="Arial" panose="020B0604020202020204" pitchFamily="34" charset="0"/>
                  <a:buNone/>
                </a:pPr>
                <a:r>
                  <a:rPr lang="en-US" sz="1800" b="1" dirty="0">
                    <a:solidFill>
                      <a:srgbClr val="C94C25"/>
                    </a:solidFill>
                  </a:rPr>
                  <a:t>Identity Loss</a:t>
                </a:r>
                <a:endParaRPr lang="en-US" sz="1600" dirty="0"/>
              </a:p>
              <a:p>
                <a:r>
                  <a:rPr lang="en-US" sz="1600" dirty="0"/>
                  <a:t>Because </a:t>
                </a:r>
                <a:r>
                  <a:rPr lang="en-US" sz="1600" b="1" i="1" dirty="0">
                    <a:solidFill>
                      <a:srgbClr val="C94C25"/>
                    </a:solidFill>
                  </a:rPr>
                  <a:t>G( x ) </a:t>
                </a:r>
                <a:r>
                  <a:rPr lang="en-US" sz="1600" dirty="0"/>
                  <a:t>translates horses to giraffes, identity loss says that if this generator is fed giraffe images, the output image should be similar to the original base giraffe image</a:t>
                </a:r>
              </a:p>
              <a:p>
                <a:pPr lvl="1"/>
                <a:r>
                  <a:rPr lang="en-US" sz="1600" b="1" i="1" dirty="0">
                    <a:solidFill>
                      <a:srgbClr val="C94C25"/>
                    </a:solidFill>
                  </a:rPr>
                  <a:t>Identity Loss = | G( y ) – y | + | F( x ) - x |</a:t>
                </a:r>
                <a:endParaRPr lang="en-US" sz="1600" i="1" dirty="0"/>
              </a:p>
            </p:txBody>
          </p:sp>
        </mc:Choice>
        <mc:Fallback xmlns="">
          <p:sp>
            <p:nvSpPr>
              <p:cNvPr id="26" name="Content Placeholder 10">
                <a:extLst>
                  <a:ext uri="{FF2B5EF4-FFF2-40B4-BE49-F238E27FC236}">
                    <a16:creationId xmlns:a16="http://schemas.microsoft.com/office/drawing/2014/main" id="{C845DF4D-B294-4211-9ED6-E1ACA85257A0}"/>
                  </a:ext>
                </a:extLst>
              </p:cNvPr>
              <p:cNvSpPr txBox="1">
                <a:spLocks noRot="1" noChangeAspect="1" noMove="1" noResize="1" noEditPoints="1" noAdjustHandles="1" noChangeArrowheads="1" noChangeShapeType="1" noTextEdit="1"/>
              </p:cNvSpPr>
              <p:nvPr/>
            </p:nvSpPr>
            <p:spPr>
              <a:xfrm>
                <a:off x="600916" y="1219751"/>
                <a:ext cx="5584782" cy="5257249"/>
              </a:xfrm>
              <a:prstGeom prst="rect">
                <a:avLst/>
              </a:prstGeom>
              <a:blipFill>
                <a:blip r:embed="rId3"/>
                <a:stretch>
                  <a:fillRect t="-579" r="-1310" b="-5562"/>
                </a:stretch>
              </a:blipFill>
            </p:spPr>
            <p:txBody>
              <a:bodyPr/>
              <a:lstStyle/>
              <a:p>
                <a:r>
                  <a:rPr lang="en-US">
                    <a:noFill/>
                  </a:rPr>
                  <a:t> </a:t>
                </a:r>
              </a:p>
            </p:txBody>
          </p:sp>
        </mc:Fallback>
      </mc:AlternateContent>
      <p:sp>
        <p:nvSpPr>
          <p:cNvPr id="28" name="Slide Number Placeholder 5">
            <a:extLst>
              <a:ext uri="{FF2B5EF4-FFF2-40B4-BE49-F238E27FC236}">
                <a16:creationId xmlns:a16="http://schemas.microsoft.com/office/drawing/2014/main" id="{D8813BF4-3F81-4D18-B1FB-BCB045F3DE3F}"/>
              </a:ext>
            </a:extLst>
          </p:cNvPr>
          <p:cNvSpPr txBox="1">
            <a:spLocks/>
          </p:cNvSpPr>
          <p:nvPr/>
        </p:nvSpPr>
        <p:spPr>
          <a:xfrm>
            <a:off x="10906760" y="173195"/>
            <a:ext cx="6705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42" name="Picture 41">
            <a:extLst>
              <a:ext uri="{FF2B5EF4-FFF2-40B4-BE49-F238E27FC236}">
                <a16:creationId xmlns:a16="http://schemas.microsoft.com/office/drawing/2014/main" id="{AE675359-9467-4C57-A0DC-9B80BC0B530C}"/>
              </a:ext>
            </a:extLst>
          </p:cNvPr>
          <p:cNvPicPr>
            <a:picLocks noChangeAspect="1"/>
          </p:cNvPicPr>
          <p:nvPr/>
        </p:nvPicPr>
        <p:blipFill rotWithShape="1">
          <a:blip r:embed="rId4"/>
          <a:srcRect l="1" t="25119" r="55422"/>
          <a:stretch/>
        </p:blipFill>
        <p:spPr>
          <a:xfrm>
            <a:off x="7158037" y="1447800"/>
            <a:ext cx="4267200" cy="2981325"/>
          </a:xfrm>
          <a:prstGeom prst="rect">
            <a:avLst/>
          </a:prstGeom>
        </p:spPr>
      </p:pic>
      <p:pic>
        <p:nvPicPr>
          <p:cNvPr id="3" name="Picture 2">
            <a:extLst>
              <a:ext uri="{FF2B5EF4-FFF2-40B4-BE49-F238E27FC236}">
                <a16:creationId xmlns:a16="http://schemas.microsoft.com/office/drawing/2014/main" id="{8DA72A7D-F570-4C71-977C-234B07F591DF}"/>
              </a:ext>
            </a:extLst>
          </p:cNvPr>
          <p:cNvPicPr>
            <a:picLocks noChangeAspect="1"/>
          </p:cNvPicPr>
          <p:nvPr/>
        </p:nvPicPr>
        <p:blipFill rotWithShape="1">
          <a:blip r:embed="rId5"/>
          <a:srcRect l="14405" t="13238" r="24365" b="17353"/>
          <a:stretch/>
        </p:blipFill>
        <p:spPr>
          <a:xfrm>
            <a:off x="9660731" y="3581400"/>
            <a:ext cx="185738" cy="228600"/>
          </a:xfrm>
          <a:prstGeom prst="rect">
            <a:avLst/>
          </a:prstGeom>
        </p:spPr>
      </p:pic>
      <p:pic>
        <p:nvPicPr>
          <p:cNvPr id="4" name="Picture 3">
            <a:extLst>
              <a:ext uri="{FF2B5EF4-FFF2-40B4-BE49-F238E27FC236}">
                <a16:creationId xmlns:a16="http://schemas.microsoft.com/office/drawing/2014/main" id="{69390C7E-4A76-4DA7-B70E-896239BB5CF1}"/>
              </a:ext>
            </a:extLst>
          </p:cNvPr>
          <p:cNvPicPr>
            <a:picLocks noChangeAspect="1"/>
          </p:cNvPicPr>
          <p:nvPr/>
        </p:nvPicPr>
        <p:blipFill rotWithShape="1">
          <a:blip r:embed="rId6"/>
          <a:srcRect l="53390" t="5886"/>
          <a:stretch/>
        </p:blipFill>
        <p:spPr>
          <a:xfrm>
            <a:off x="9846469" y="4664556"/>
            <a:ext cx="1988970" cy="1926002"/>
          </a:xfrm>
          <a:prstGeom prst="rect">
            <a:avLst/>
          </a:prstGeom>
        </p:spPr>
      </p:pic>
      <p:pic>
        <p:nvPicPr>
          <p:cNvPr id="12" name="Picture 11">
            <a:extLst>
              <a:ext uri="{FF2B5EF4-FFF2-40B4-BE49-F238E27FC236}">
                <a16:creationId xmlns:a16="http://schemas.microsoft.com/office/drawing/2014/main" id="{45963CE8-860D-4C64-AE4A-60AE8461F113}"/>
              </a:ext>
            </a:extLst>
          </p:cNvPr>
          <p:cNvPicPr>
            <a:picLocks noChangeAspect="1"/>
          </p:cNvPicPr>
          <p:nvPr/>
        </p:nvPicPr>
        <p:blipFill rotWithShape="1">
          <a:blip r:embed="rId6"/>
          <a:srcRect t="5886" r="53390"/>
          <a:stretch/>
        </p:blipFill>
        <p:spPr>
          <a:xfrm>
            <a:off x="6400800" y="4664557"/>
            <a:ext cx="1988969" cy="1926001"/>
          </a:xfrm>
          <a:prstGeom prst="rect">
            <a:avLst/>
          </a:prstGeom>
        </p:spPr>
      </p:pic>
      <p:sp>
        <p:nvSpPr>
          <p:cNvPr id="6" name="Arrow: Right 5">
            <a:extLst>
              <a:ext uri="{FF2B5EF4-FFF2-40B4-BE49-F238E27FC236}">
                <a16:creationId xmlns:a16="http://schemas.microsoft.com/office/drawing/2014/main" id="{5290F03B-9124-4251-B19B-A88EE2D66C36}"/>
              </a:ext>
            </a:extLst>
          </p:cNvPr>
          <p:cNvSpPr/>
          <p:nvPr/>
        </p:nvSpPr>
        <p:spPr>
          <a:xfrm>
            <a:off x="8534400" y="5360857"/>
            <a:ext cx="1219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128A88-BF87-49CF-B545-8908FAD25145}"/>
              </a:ext>
            </a:extLst>
          </p:cNvPr>
          <p:cNvSpPr/>
          <p:nvPr/>
        </p:nvSpPr>
        <p:spPr>
          <a:xfrm>
            <a:off x="8604871" y="4987043"/>
            <a:ext cx="838691" cy="369332"/>
          </a:xfrm>
          <a:prstGeom prst="rect">
            <a:avLst/>
          </a:prstGeom>
        </p:spPr>
        <p:txBody>
          <a:bodyPr wrap="none">
            <a:spAutoFit/>
          </a:bodyPr>
          <a:lstStyle/>
          <a:p>
            <a:r>
              <a:rPr lang="en-US" b="1" i="1" dirty="0">
                <a:solidFill>
                  <a:srgbClr val="C94C25"/>
                </a:solidFill>
              </a:rPr>
              <a:t>G( y ) </a:t>
            </a:r>
            <a:endParaRPr lang="en-US" dirty="0"/>
          </a:p>
        </p:txBody>
      </p:sp>
    </p:spTree>
    <p:extLst>
      <p:ext uri="{BB962C8B-B14F-4D97-AF65-F5344CB8AC3E}">
        <p14:creationId xmlns:p14="http://schemas.microsoft.com/office/powerpoint/2010/main" val="203534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1000"/>
                                        <p:tgtEl>
                                          <p:spTgt spid="26">
                                            <p:txEl>
                                              <p:pRg st="0" end="0"/>
                                            </p:txEl>
                                          </p:spTgt>
                                        </p:tgtEl>
                                      </p:cBhvr>
                                    </p:animEffect>
                                    <p:anim calcmode="lin" valueType="num">
                                      <p:cBhvr>
                                        <p:cTn id="8"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xEl>
                                              <p:pRg st="1" end="1"/>
                                            </p:txEl>
                                          </p:spTgt>
                                        </p:tgtEl>
                                        <p:attrNameLst>
                                          <p:attrName>style.visibility</p:attrName>
                                        </p:attrNameLst>
                                      </p:cBhvr>
                                      <p:to>
                                        <p:strVal val="visible"/>
                                      </p:to>
                                    </p:set>
                                    <p:animEffect transition="in" filter="fade">
                                      <p:cBhvr>
                                        <p:cTn id="14" dur="1000"/>
                                        <p:tgtEl>
                                          <p:spTgt spid="26">
                                            <p:txEl>
                                              <p:pRg st="1" end="1"/>
                                            </p:txEl>
                                          </p:spTgt>
                                        </p:tgtEl>
                                      </p:cBhvr>
                                    </p:animEffect>
                                    <p:anim calcmode="lin" valueType="num">
                                      <p:cBhvr>
                                        <p:cTn id="15"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xEl>
                                              <p:pRg st="2" end="2"/>
                                            </p:txEl>
                                          </p:spTgt>
                                        </p:tgtEl>
                                        <p:attrNameLst>
                                          <p:attrName>style.visibility</p:attrName>
                                        </p:attrNameLst>
                                      </p:cBhvr>
                                      <p:to>
                                        <p:strVal val="visible"/>
                                      </p:to>
                                    </p:set>
                                    <p:animEffect transition="in" filter="fade">
                                      <p:cBhvr>
                                        <p:cTn id="21" dur="1000"/>
                                        <p:tgtEl>
                                          <p:spTgt spid="26">
                                            <p:txEl>
                                              <p:pRg st="2" end="2"/>
                                            </p:txEl>
                                          </p:spTgt>
                                        </p:tgtEl>
                                      </p:cBhvr>
                                    </p:animEffect>
                                    <p:anim calcmode="lin" valueType="num">
                                      <p:cBhvr>
                                        <p:cTn id="22"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6">
                                            <p:txEl>
                                              <p:pRg st="3" end="3"/>
                                            </p:txEl>
                                          </p:spTgt>
                                        </p:tgtEl>
                                        <p:attrNameLst>
                                          <p:attrName>style.visibility</p:attrName>
                                        </p:attrNameLst>
                                      </p:cBhvr>
                                      <p:to>
                                        <p:strVal val="visible"/>
                                      </p:to>
                                    </p:set>
                                    <p:animEffect transition="in" filter="fade">
                                      <p:cBhvr>
                                        <p:cTn id="28" dur="1000"/>
                                        <p:tgtEl>
                                          <p:spTgt spid="26">
                                            <p:txEl>
                                              <p:pRg st="3" end="3"/>
                                            </p:txEl>
                                          </p:spTgt>
                                        </p:tgtEl>
                                      </p:cBhvr>
                                    </p:animEffect>
                                    <p:anim calcmode="lin" valueType="num">
                                      <p:cBhvr>
                                        <p:cTn id="29" dur="100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6">
                                            <p:txEl>
                                              <p:pRg st="4" end="4"/>
                                            </p:txEl>
                                          </p:spTgt>
                                        </p:tgtEl>
                                        <p:attrNameLst>
                                          <p:attrName>style.visibility</p:attrName>
                                        </p:attrNameLst>
                                      </p:cBhvr>
                                      <p:to>
                                        <p:strVal val="visible"/>
                                      </p:to>
                                    </p:set>
                                    <p:animEffect transition="in" filter="fade">
                                      <p:cBhvr>
                                        <p:cTn id="33" dur="1000"/>
                                        <p:tgtEl>
                                          <p:spTgt spid="26">
                                            <p:txEl>
                                              <p:pRg st="4" end="4"/>
                                            </p:txEl>
                                          </p:spTgt>
                                        </p:tgtEl>
                                      </p:cBhvr>
                                    </p:animEffect>
                                    <p:anim calcmode="lin" valueType="num">
                                      <p:cBhvr>
                                        <p:cTn id="34"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6">
                                            <p:txEl>
                                              <p:pRg st="5" end="5"/>
                                            </p:txEl>
                                          </p:spTgt>
                                        </p:tgtEl>
                                        <p:attrNameLst>
                                          <p:attrName>style.visibility</p:attrName>
                                        </p:attrNameLst>
                                      </p:cBhvr>
                                      <p:to>
                                        <p:strVal val="visible"/>
                                      </p:to>
                                    </p:set>
                                    <p:animEffect transition="in" filter="fade">
                                      <p:cBhvr>
                                        <p:cTn id="38" dur="1000"/>
                                        <p:tgtEl>
                                          <p:spTgt spid="26">
                                            <p:txEl>
                                              <p:pRg st="5" end="5"/>
                                            </p:txEl>
                                          </p:spTgt>
                                        </p:tgtEl>
                                      </p:cBhvr>
                                    </p:animEffect>
                                    <p:anim calcmode="lin" valueType="num">
                                      <p:cBhvr>
                                        <p:cTn id="39"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6">
                                            <p:txEl>
                                              <p:pRg st="6" end="6"/>
                                            </p:txEl>
                                          </p:spTgt>
                                        </p:tgtEl>
                                        <p:attrNameLst>
                                          <p:attrName>style.visibility</p:attrName>
                                        </p:attrNameLst>
                                      </p:cBhvr>
                                      <p:to>
                                        <p:strVal val="visible"/>
                                      </p:to>
                                    </p:set>
                                    <p:animEffect transition="in" filter="fade">
                                      <p:cBhvr>
                                        <p:cTn id="45" dur="1000"/>
                                        <p:tgtEl>
                                          <p:spTgt spid="26">
                                            <p:txEl>
                                              <p:pRg st="6" end="6"/>
                                            </p:txEl>
                                          </p:spTgt>
                                        </p:tgtEl>
                                      </p:cBhvr>
                                    </p:animEffect>
                                    <p:anim calcmode="lin" valueType="num">
                                      <p:cBhvr>
                                        <p:cTn id="46"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1000"/>
                                        <p:tgtEl>
                                          <p:spTgt spid="42"/>
                                        </p:tgtEl>
                                      </p:cBhvr>
                                    </p:animEffect>
                                    <p:anim calcmode="lin" valueType="num">
                                      <p:cBhvr>
                                        <p:cTn id="51" dur="1000" fill="hold"/>
                                        <p:tgtEl>
                                          <p:spTgt spid="42"/>
                                        </p:tgtEl>
                                        <p:attrNameLst>
                                          <p:attrName>ppt_x</p:attrName>
                                        </p:attrNameLst>
                                      </p:cBhvr>
                                      <p:tavLst>
                                        <p:tav tm="0">
                                          <p:val>
                                            <p:strVal val="#ppt_x"/>
                                          </p:val>
                                        </p:tav>
                                        <p:tav tm="100000">
                                          <p:val>
                                            <p:strVal val="#ppt_x"/>
                                          </p:val>
                                        </p:tav>
                                      </p:tavLst>
                                    </p:anim>
                                    <p:anim calcmode="lin" valueType="num">
                                      <p:cBhvr>
                                        <p:cTn id="52" dur="1000" fill="hold"/>
                                        <p:tgtEl>
                                          <p:spTgt spid="42"/>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6">
                                            <p:txEl>
                                              <p:pRg st="7" end="7"/>
                                            </p:txEl>
                                          </p:spTgt>
                                        </p:tgtEl>
                                        <p:attrNameLst>
                                          <p:attrName>style.visibility</p:attrName>
                                        </p:attrNameLst>
                                      </p:cBhvr>
                                      <p:to>
                                        <p:strVal val="visible"/>
                                      </p:to>
                                    </p:set>
                                    <p:animEffect transition="in" filter="fade">
                                      <p:cBhvr>
                                        <p:cTn id="62" dur="1000"/>
                                        <p:tgtEl>
                                          <p:spTgt spid="26">
                                            <p:txEl>
                                              <p:pRg st="7" end="7"/>
                                            </p:txEl>
                                          </p:spTgt>
                                        </p:tgtEl>
                                      </p:cBhvr>
                                    </p:animEffect>
                                    <p:anim calcmode="lin" valueType="num">
                                      <p:cBhvr>
                                        <p:cTn id="63"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2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6">
                                            <p:txEl>
                                              <p:pRg st="8" end="8"/>
                                            </p:txEl>
                                          </p:spTgt>
                                        </p:tgtEl>
                                        <p:attrNameLst>
                                          <p:attrName>style.visibility</p:attrName>
                                        </p:attrNameLst>
                                      </p:cBhvr>
                                      <p:to>
                                        <p:strVal val="visible"/>
                                      </p:to>
                                    </p:set>
                                    <p:animEffect transition="in" filter="fade">
                                      <p:cBhvr>
                                        <p:cTn id="69" dur="1000"/>
                                        <p:tgtEl>
                                          <p:spTgt spid="26">
                                            <p:txEl>
                                              <p:pRg st="8" end="8"/>
                                            </p:txEl>
                                          </p:spTgt>
                                        </p:tgtEl>
                                      </p:cBhvr>
                                    </p:animEffect>
                                    <p:anim calcmode="lin" valueType="num">
                                      <p:cBhvr>
                                        <p:cTn id="70"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71"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26">
                                            <p:txEl>
                                              <p:pRg st="9" end="9"/>
                                            </p:txEl>
                                          </p:spTgt>
                                        </p:tgtEl>
                                        <p:attrNameLst>
                                          <p:attrName>style.visibility</p:attrName>
                                        </p:attrNameLst>
                                      </p:cBhvr>
                                      <p:to>
                                        <p:strVal val="visible"/>
                                      </p:to>
                                    </p:set>
                                    <p:animEffect transition="in" filter="fade">
                                      <p:cBhvr>
                                        <p:cTn id="76" dur="1000"/>
                                        <p:tgtEl>
                                          <p:spTgt spid="26">
                                            <p:txEl>
                                              <p:pRg st="9" end="9"/>
                                            </p:txEl>
                                          </p:spTgt>
                                        </p:tgtEl>
                                      </p:cBhvr>
                                    </p:animEffect>
                                    <p:anim calcmode="lin" valueType="num">
                                      <p:cBhvr>
                                        <p:cTn id="77" dur="1000" fill="hold"/>
                                        <p:tgtEl>
                                          <p:spTgt spid="26">
                                            <p:txEl>
                                              <p:pRg st="9" end="9"/>
                                            </p:txEl>
                                          </p:spTgt>
                                        </p:tgtEl>
                                        <p:attrNameLst>
                                          <p:attrName>ppt_x</p:attrName>
                                        </p:attrNameLst>
                                      </p:cBhvr>
                                      <p:tavLst>
                                        <p:tav tm="0">
                                          <p:val>
                                            <p:strVal val="#ppt_x"/>
                                          </p:val>
                                        </p:tav>
                                        <p:tav tm="100000">
                                          <p:val>
                                            <p:strVal val="#ppt_x"/>
                                          </p:val>
                                        </p:tav>
                                      </p:tavLst>
                                    </p:anim>
                                    <p:anim calcmode="lin" valueType="num">
                                      <p:cBhvr>
                                        <p:cTn id="78" dur="1000" fill="hold"/>
                                        <p:tgtEl>
                                          <p:spTgt spid="2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1000"/>
                                        <p:tgtEl>
                                          <p:spTgt spid="12"/>
                                        </p:tgtEl>
                                      </p:cBhvr>
                                    </p:animEffect>
                                    <p:anim calcmode="lin" valueType="num">
                                      <p:cBhvr>
                                        <p:cTn id="84" dur="1000" fill="hold"/>
                                        <p:tgtEl>
                                          <p:spTgt spid="12"/>
                                        </p:tgtEl>
                                        <p:attrNameLst>
                                          <p:attrName>ppt_x</p:attrName>
                                        </p:attrNameLst>
                                      </p:cBhvr>
                                      <p:tavLst>
                                        <p:tav tm="0">
                                          <p:val>
                                            <p:strVal val="#ppt_x"/>
                                          </p:val>
                                        </p:tav>
                                        <p:tav tm="100000">
                                          <p:val>
                                            <p:strVal val="#ppt_x"/>
                                          </p:val>
                                        </p:tav>
                                      </p:tavLst>
                                    </p:anim>
                                    <p:anim calcmode="lin" valueType="num">
                                      <p:cBhvr>
                                        <p:cTn id="85" dur="1000" fill="hold"/>
                                        <p:tgtEl>
                                          <p:spTgt spid="1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1000"/>
                                        <p:tgtEl>
                                          <p:spTgt spid="6"/>
                                        </p:tgtEl>
                                      </p:cBhvr>
                                    </p:animEffect>
                                    <p:anim calcmode="lin" valueType="num">
                                      <p:cBhvr>
                                        <p:cTn id="89" dur="1000" fill="hold"/>
                                        <p:tgtEl>
                                          <p:spTgt spid="6"/>
                                        </p:tgtEl>
                                        <p:attrNameLst>
                                          <p:attrName>ppt_x</p:attrName>
                                        </p:attrNameLst>
                                      </p:cBhvr>
                                      <p:tavLst>
                                        <p:tav tm="0">
                                          <p:val>
                                            <p:strVal val="#ppt_x"/>
                                          </p:val>
                                        </p:tav>
                                        <p:tav tm="100000">
                                          <p:val>
                                            <p:strVal val="#ppt_x"/>
                                          </p:val>
                                        </p:tav>
                                      </p:tavLst>
                                    </p:anim>
                                    <p:anim calcmode="lin" valueType="num">
                                      <p:cBhvr>
                                        <p:cTn id="90" dur="1000" fill="hold"/>
                                        <p:tgtEl>
                                          <p:spTgt spid="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1000"/>
                                        <p:tgtEl>
                                          <p:spTgt spid="7"/>
                                        </p:tgtEl>
                                      </p:cBhvr>
                                    </p:animEffect>
                                    <p:anim calcmode="lin" valueType="num">
                                      <p:cBhvr>
                                        <p:cTn id="94" dur="1000" fill="hold"/>
                                        <p:tgtEl>
                                          <p:spTgt spid="7"/>
                                        </p:tgtEl>
                                        <p:attrNameLst>
                                          <p:attrName>ppt_x</p:attrName>
                                        </p:attrNameLst>
                                      </p:cBhvr>
                                      <p:tavLst>
                                        <p:tav tm="0">
                                          <p:val>
                                            <p:strVal val="#ppt_x"/>
                                          </p:val>
                                        </p:tav>
                                        <p:tav tm="100000">
                                          <p:val>
                                            <p:strVal val="#ppt_x"/>
                                          </p:val>
                                        </p:tav>
                                      </p:tavLst>
                                    </p:anim>
                                    <p:anim calcmode="lin" valueType="num">
                                      <p:cBhvr>
                                        <p:cTn id="95" dur="1000" fill="hold"/>
                                        <p:tgtEl>
                                          <p:spTgt spid="7"/>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1000"/>
                                        <p:tgtEl>
                                          <p:spTgt spid="4"/>
                                        </p:tgtEl>
                                      </p:cBhvr>
                                    </p:animEffect>
                                    <p:anim calcmode="lin" valueType="num">
                                      <p:cBhvr>
                                        <p:cTn id="99" dur="1000" fill="hold"/>
                                        <p:tgtEl>
                                          <p:spTgt spid="4"/>
                                        </p:tgtEl>
                                        <p:attrNameLst>
                                          <p:attrName>ppt_x</p:attrName>
                                        </p:attrNameLst>
                                      </p:cBhvr>
                                      <p:tavLst>
                                        <p:tav tm="0">
                                          <p:val>
                                            <p:strVal val="#ppt_x"/>
                                          </p:val>
                                        </p:tav>
                                        <p:tav tm="100000">
                                          <p:val>
                                            <p:strVal val="#ppt_x"/>
                                          </p:val>
                                        </p:tav>
                                      </p:tavLst>
                                    </p:anim>
                                    <p:anim calcmode="lin" valueType="num">
                                      <p:cBhvr>
                                        <p:cTn id="10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B47EFB-BDBB-4CE5-A848-1507BE3B798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DC31EBE-A492-4CE5-9650-1E2C8FDDD7CE}">
  <ds:schemaRefs>
    <ds:schemaRef ds:uri="http://schemas.microsoft.com/sharepoint/v3/contenttype/forms"/>
  </ds:schemaRefs>
</ds:datastoreItem>
</file>

<file path=customXml/itemProps3.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0</TotalTime>
  <Words>1078</Words>
  <Application>Microsoft Office PowerPoint</Application>
  <PresentationFormat>Widescreen</PresentationFormat>
  <Paragraphs>139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 Math</vt:lpstr>
      <vt:lpstr>Segoe UI</vt:lpstr>
      <vt:lpstr>Wingdings 2</vt:lpstr>
      <vt:lpstr>Verve</vt:lpstr>
      <vt:lpstr>Animal2Animal Style Transfer with CycleGANs</vt:lpstr>
      <vt:lpstr>INTRODUCTION</vt:lpstr>
      <vt:lpstr>ANIMAL STYLE TRANSFER</vt:lpstr>
      <vt:lpstr>KEY TOPICS</vt:lpstr>
      <vt:lpstr>GENERATIVE ADVERSARIAL NETWORKS</vt:lpstr>
      <vt:lpstr>DATA PIPELINE</vt:lpstr>
      <vt:lpstr>GENERATOR</vt:lpstr>
      <vt:lpstr>DISCRIMINATOR</vt:lpstr>
      <vt:lpstr>LOSS FUNCTIONS</vt:lpstr>
      <vt:lpstr>TRAINING PROCESS</vt:lpstr>
      <vt:lpstr>LOSS FUNCTION RESULTS</vt:lpstr>
      <vt:lpstr>LOSS FUNCTION RESULTS</vt:lpstr>
      <vt:lpstr>GENERATOR RESULTS</vt:lpstr>
      <vt:lpstr>SHORTCOMINGS</vt:lpstr>
      <vt:lpstr>IMPROVEMENTS</vt:lpstr>
      <vt:lpstr>FUTURE RESEARCH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2019-10-28T23:20:01Z</dcterms:created>
  <dcterms:modified xsi:type="dcterms:W3CDTF">2019-11-26T15:15:09Z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